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ink/ink1.xml" ContentType="application/inkml+xml"/>
  <Override PartName="/ppt/ink/ink2.xml" ContentType="application/inkml+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5"/>
  </p:notesMasterIdLst>
  <p:sldIdLst>
    <p:sldId id="256" r:id="rId2"/>
    <p:sldId id="287" r:id="rId3"/>
    <p:sldId id="289" r:id="rId4"/>
    <p:sldId id="291" r:id="rId5"/>
    <p:sldId id="292" r:id="rId6"/>
    <p:sldId id="257" r:id="rId7"/>
    <p:sldId id="258" r:id="rId8"/>
    <p:sldId id="290" r:id="rId9"/>
    <p:sldId id="259" r:id="rId10"/>
    <p:sldId id="260" r:id="rId11"/>
    <p:sldId id="319" r:id="rId12"/>
    <p:sldId id="284" r:id="rId13"/>
    <p:sldId id="281" r:id="rId14"/>
    <p:sldId id="263" r:id="rId15"/>
    <p:sldId id="264" r:id="rId16"/>
    <p:sldId id="297" r:id="rId17"/>
    <p:sldId id="265" r:id="rId18"/>
    <p:sldId id="303" r:id="rId19"/>
    <p:sldId id="298" r:id="rId20"/>
    <p:sldId id="261" r:id="rId21"/>
    <p:sldId id="282" r:id="rId22"/>
    <p:sldId id="311" r:id="rId23"/>
    <p:sldId id="266" r:id="rId24"/>
    <p:sldId id="309" r:id="rId25"/>
    <p:sldId id="267" r:id="rId26"/>
    <p:sldId id="310" r:id="rId27"/>
    <p:sldId id="295" r:id="rId28"/>
    <p:sldId id="323" r:id="rId29"/>
    <p:sldId id="268" r:id="rId30"/>
    <p:sldId id="316" r:id="rId31"/>
    <p:sldId id="270" r:id="rId32"/>
    <p:sldId id="262" r:id="rId33"/>
    <p:sldId id="312" r:id="rId34"/>
    <p:sldId id="308" r:id="rId35"/>
    <p:sldId id="283" r:id="rId36"/>
    <p:sldId id="269" r:id="rId37"/>
    <p:sldId id="305" r:id="rId38"/>
    <p:sldId id="304" r:id="rId39"/>
    <p:sldId id="306" r:id="rId40"/>
    <p:sldId id="307" r:id="rId41"/>
    <p:sldId id="271" r:id="rId42"/>
    <p:sldId id="299" r:id="rId43"/>
    <p:sldId id="274" r:id="rId44"/>
    <p:sldId id="313" r:id="rId45"/>
    <p:sldId id="318" r:id="rId46"/>
    <p:sldId id="317" r:id="rId47"/>
    <p:sldId id="314" r:id="rId48"/>
    <p:sldId id="277" r:id="rId49"/>
    <p:sldId id="279" r:id="rId50"/>
    <p:sldId id="278" r:id="rId51"/>
    <p:sldId id="285" r:id="rId52"/>
    <p:sldId id="300" r:id="rId53"/>
    <p:sldId id="293" r:id="rId54"/>
    <p:sldId id="275" r:id="rId55"/>
    <p:sldId id="272" r:id="rId56"/>
    <p:sldId id="286" r:id="rId57"/>
    <p:sldId id="302" r:id="rId58"/>
    <p:sldId id="294" r:id="rId59"/>
    <p:sldId id="296" r:id="rId60"/>
    <p:sldId id="301" r:id="rId61"/>
    <p:sldId id="321" r:id="rId62"/>
    <p:sldId id="322" r:id="rId63"/>
    <p:sldId id="280"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FAF7"/>
    <a:srgbClr val="FADFA8"/>
    <a:srgbClr val="E69F00"/>
    <a:srgbClr val="010616"/>
    <a:srgbClr val="2A4149"/>
    <a:srgbClr val="CFDCE4"/>
    <a:srgbClr val="C4D1D9"/>
    <a:srgbClr val="D1DEE6"/>
    <a:srgbClr val="022E8F"/>
    <a:srgbClr val="CC79A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786" autoAdjust="0"/>
    <p:restoredTop sz="73077" autoAdjust="0"/>
  </p:normalViewPr>
  <p:slideViewPr>
    <p:cSldViewPr snapToGrid="0">
      <p:cViewPr varScale="1">
        <p:scale>
          <a:sx n="46" d="100"/>
          <a:sy n="46" d="100"/>
        </p:scale>
        <p:origin x="1452" y="36"/>
      </p:cViewPr>
      <p:guideLst>
        <p:guide orient="horz" pos="2136"/>
        <p:guide pos="3840"/>
      </p:guideLst>
    </p:cSldViewPr>
  </p:slideViewPr>
  <p:notesTextViewPr>
    <p:cViewPr>
      <p:scale>
        <a:sx n="1" d="1"/>
        <a:sy n="1" d="1"/>
      </p:scale>
      <p:origin x="0" y="-28"/>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03T01:26:14.526"/>
    </inkml:context>
    <inkml:brush xml:id="br0">
      <inkml:brushProperty name="width" value="0.05" units="cm"/>
      <inkml:brushProperty name="height" value="0.05" units="cm"/>
      <inkml:brushProperty name="color" value="#E71224"/>
    </inkml:brush>
  </inkml:definitions>
  <inkml:trace contextRef="#ctx0" brushRef="#br0">1 1 24575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03T01:26:15.273"/>
    </inkml:context>
    <inkml:brush xml:id="br0">
      <inkml:brushProperty name="width" value="0.05" units="cm"/>
      <inkml:brushProperty name="height" value="0.05" units="cm"/>
      <inkml:brushProperty name="color" value="#E71224"/>
    </inkml:brush>
  </inkml:definitions>
  <inkml:trace contextRef="#ctx0" brushRef="#br0">0 1 24575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E81985-2BCF-4327-BD78-54FA6E1C9325}" type="datetimeFigureOut">
              <a:rPr lang="en-US" smtClean="0"/>
              <a:t>5/20/2026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F6333F-93F0-45DA-BB6D-A6D79C834466}" type="slidenum">
              <a:rPr lang="en-US" smtClean="0"/>
              <a:t>‹#›</a:t>
            </a:fld>
            <a:endParaRPr lang="en-US"/>
          </a:p>
        </p:txBody>
      </p:sp>
    </p:spTree>
    <p:extLst>
      <p:ext uri="{BB962C8B-B14F-4D97-AF65-F5344CB8AC3E}">
        <p14:creationId xmlns:p14="http://schemas.microsoft.com/office/powerpoint/2010/main" val="13824299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0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Hello! Thank you all for joining this morning/afternoon. </a:t>
            </a:r>
          </a:p>
          <a:p>
            <a:pPr marL="0" marR="0">
              <a:lnSpc>
                <a:spcPct val="100000"/>
              </a:lnSpc>
              <a:spcBef>
                <a:spcPts val="0"/>
              </a:spcBef>
              <a:spcAft>
                <a:spcPts val="0"/>
              </a:spcAft>
            </a:pPr>
            <a:endParaRPr lang="en-US" sz="6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My name is Jessica Lie and I’m the Grants and Education Program Analyst with the California Coastal Commission. I am your primary contact for your Whale Tail Grant and who you will be sending your invoices and reports to. I’m joined by my colleague, Annie Kohut Frankel (Public Education Program Manager). Annie’s name and email is also on the screen, and she will be a backup contact as needed.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6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We want to make this process as easy for you as possible, with the acknowledgement that government grants are by nature bureaucratic. But if you take nothing else away from this meeting, I want you to know that you can contact us at any time with questions or for help with managing your grant. Email is the best way to reach out. If you prefer, we can also arrange for a phone or video call.</a:t>
            </a:r>
          </a:p>
          <a:p>
            <a:pPr marL="0" marR="0">
              <a:spcBef>
                <a:spcPts val="0"/>
              </a:spcBef>
              <a:spcAft>
                <a:spcPts val="0"/>
              </a:spcAft>
            </a:pPr>
            <a:endParaRPr lang="en-US" sz="6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This orientation is for brand new Whale Tail Grants. While some of you might have had Whale Tail Grants before, there are some important differences with this cycle of grants versus previous years. One of those big differences is that the Ocean Protection Council is generously funding this grant cycle. We’ll get more into funding credit later in this presentation. </a:t>
            </a:r>
          </a:p>
        </p:txBody>
      </p:sp>
      <p:sp>
        <p:nvSpPr>
          <p:cNvPr id="4" name="Slide Number Placeholder 3"/>
          <p:cNvSpPr>
            <a:spLocks noGrp="1"/>
          </p:cNvSpPr>
          <p:nvPr>
            <p:ph type="sldNum" sz="quarter" idx="5"/>
          </p:nvPr>
        </p:nvSpPr>
        <p:spPr/>
        <p:txBody>
          <a:bodyPr/>
          <a:lstStyle/>
          <a:p>
            <a:fld id="{84F6333F-93F0-45DA-BB6D-A6D79C834466}" type="slidenum">
              <a:rPr lang="en-US" smtClean="0"/>
              <a:t>1</a:t>
            </a:fld>
            <a:endParaRPr lang="en-US"/>
          </a:p>
        </p:txBody>
      </p:sp>
    </p:spTree>
    <p:extLst>
      <p:ext uri="{BB962C8B-B14F-4D97-AF65-F5344CB8AC3E}">
        <p14:creationId xmlns:p14="http://schemas.microsoft.com/office/powerpoint/2010/main" val="29905226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way </a:t>
            </a:r>
            <a:r>
              <a:rPr lang="en-US" sz="1200" i="1" dirty="0">
                <a:effectLst/>
                <a:latin typeface="Calibri" panose="020F0502020204030204" pitchFamily="34" charset="0"/>
                <a:ea typeface="Calibri" panose="020F0502020204030204" pitchFamily="34" charset="0"/>
                <a:cs typeface="Times New Roman" panose="02020603050405020304" pitchFamily="18" charset="0"/>
              </a:rPr>
              <a:t>we</a:t>
            </a:r>
            <a:r>
              <a:rPr lang="en-US" sz="1200" dirty="0">
                <a:effectLst/>
                <a:latin typeface="Calibri" panose="020F0502020204030204" pitchFamily="34" charset="0"/>
                <a:ea typeface="Calibri" panose="020F0502020204030204" pitchFamily="34" charset="0"/>
                <a:cs typeface="Times New Roman" panose="02020603050405020304" pitchFamily="18" charset="0"/>
              </a:rPr>
              <a:t> track your grant budget is we make a simple Excel spreadsheet and document your invoices and your running total on that spreadsheet. </a:t>
            </a:r>
          </a:p>
          <a:p>
            <a:pPr marL="0" marR="0">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Your organization may already have software that you will use to track this grant, but if not and you would like us to send you the spreadsheet we’ll be using, please email me.  </a:t>
            </a:r>
          </a:p>
        </p:txBody>
      </p:sp>
      <p:sp>
        <p:nvSpPr>
          <p:cNvPr id="4" name="Slide Number Placeholder 3"/>
          <p:cNvSpPr>
            <a:spLocks noGrp="1"/>
          </p:cNvSpPr>
          <p:nvPr>
            <p:ph type="sldNum" sz="quarter" idx="5"/>
          </p:nvPr>
        </p:nvSpPr>
        <p:spPr/>
        <p:txBody>
          <a:bodyPr/>
          <a:lstStyle/>
          <a:p>
            <a:fld id="{84F6333F-93F0-45DA-BB6D-A6D79C834466}" type="slidenum">
              <a:rPr lang="en-US" smtClean="0"/>
              <a:t>10</a:t>
            </a:fld>
            <a:endParaRPr lang="en-US"/>
          </a:p>
        </p:txBody>
      </p:sp>
    </p:spTree>
    <p:extLst>
      <p:ext uri="{BB962C8B-B14F-4D97-AF65-F5344CB8AC3E}">
        <p14:creationId xmlns:p14="http://schemas.microsoft.com/office/powerpoint/2010/main" val="11331430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C1FC4C-1FA7-7264-AEBA-D014E4BEF9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B52067-2C0B-FC8D-57B5-BABBD94936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FD02BD-D625-2686-710B-AC293422F5F8}"/>
              </a:ext>
            </a:extLst>
          </p:cNvPr>
          <p:cNvSpPr>
            <a:spLocks noGrp="1"/>
          </p:cNvSpPr>
          <p:nvPr>
            <p:ph type="body" idx="1"/>
          </p:nvPr>
        </p:nvSpPr>
        <p:spPr/>
        <p:txBody>
          <a:bodyPr/>
          <a:lstStyle/>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Before we move on from grant agreements, let’s talk about changing your grant agreement. If you need to make changes to any part of the grant agreement, you need to get in touch with me as early as possible. You need prior written approval for changes. Often that approval can be a quick email response, but more substantial changes may require signatures. </a:t>
            </a:r>
            <a:endParaRPr lang="en-US" sz="1200" dirty="0"/>
          </a:p>
        </p:txBody>
      </p:sp>
      <p:sp>
        <p:nvSpPr>
          <p:cNvPr id="4" name="Slide Number Placeholder 3">
            <a:extLst>
              <a:ext uri="{FF2B5EF4-FFF2-40B4-BE49-F238E27FC236}">
                <a16:creationId xmlns:a16="http://schemas.microsoft.com/office/drawing/2014/main" id="{D4B5305F-4283-F11E-781A-3B56EE4B53CB}"/>
              </a:ext>
            </a:extLst>
          </p:cNvPr>
          <p:cNvSpPr>
            <a:spLocks noGrp="1"/>
          </p:cNvSpPr>
          <p:nvPr>
            <p:ph type="sldNum" sz="quarter" idx="5"/>
          </p:nvPr>
        </p:nvSpPr>
        <p:spPr/>
        <p:txBody>
          <a:bodyPr/>
          <a:lstStyle/>
          <a:p>
            <a:fld id="{84F6333F-93F0-45DA-BB6D-A6D79C834466}" type="slidenum">
              <a:rPr lang="en-US" smtClean="0"/>
              <a:t>11</a:t>
            </a:fld>
            <a:endParaRPr lang="en-US"/>
          </a:p>
        </p:txBody>
      </p:sp>
    </p:spTree>
    <p:extLst>
      <p:ext uri="{BB962C8B-B14F-4D97-AF65-F5344CB8AC3E}">
        <p14:creationId xmlns:p14="http://schemas.microsoft.com/office/powerpoint/2010/main" val="19147625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We’ll get into smaller changes later, but one change to your agreement that will always require paperwork and time to complete is if you need to extend the end date. If you start to think that you need more time to complete your project, you should let me know as soon as possible, and at the absolute minimum a month before your current grant end date. </a:t>
            </a:r>
          </a:p>
          <a:p>
            <a:pPr marL="0" marR="0">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effectLst/>
                <a:latin typeface="Calibri" panose="020F0502020204030204" pitchFamily="34" charset="0"/>
                <a:ea typeface="Calibri" panose="020F0502020204030204" pitchFamily="34" charset="0"/>
                <a:cs typeface="Times New Roman" panose="02020603050405020304" pitchFamily="18" charset="0"/>
              </a:rPr>
              <a:t>For grant agreements that are starting on or before June 30, they can last as long as April 27, 2028. For grant agreements starting on or after July 1, they can last as long as end of November 2028. So if your grant end date is already that far out, we won’t be able to extend it. If it ends sooner than that and you need more time for your project, we’ll ask you to propose a new end date and send us a revised timeline. Then we’ll need to process and sign a new grant agreement showing the amended dates. That process takes time which is why you need to notify us as soon as you realize you’ll need an extension.</a:t>
            </a:r>
            <a:endParaRPr lang="en-US" sz="1200" dirty="0"/>
          </a:p>
        </p:txBody>
      </p:sp>
      <p:sp>
        <p:nvSpPr>
          <p:cNvPr id="4" name="Slide Number Placeholder 3"/>
          <p:cNvSpPr>
            <a:spLocks noGrp="1"/>
          </p:cNvSpPr>
          <p:nvPr>
            <p:ph type="sldNum" sz="quarter" idx="5"/>
          </p:nvPr>
        </p:nvSpPr>
        <p:spPr/>
        <p:txBody>
          <a:bodyPr/>
          <a:lstStyle/>
          <a:p>
            <a:fld id="{84F6333F-93F0-45DA-BB6D-A6D79C834466}" type="slidenum">
              <a:rPr lang="en-US" smtClean="0"/>
              <a:t>12</a:t>
            </a:fld>
            <a:endParaRPr lang="en-US"/>
          </a:p>
        </p:txBody>
      </p:sp>
    </p:spTree>
    <p:extLst>
      <p:ext uri="{BB962C8B-B14F-4D97-AF65-F5344CB8AC3E}">
        <p14:creationId xmlns:p14="http://schemas.microsoft.com/office/powerpoint/2010/main" val="15653614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Let’s set aside the grant agreement for now, and we’ll come back to that again later.</a:t>
            </a:r>
            <a:r>
              <a:rPr lang="en-US" sz="1200" dirty="0">
                <a:effectLst/>
                <a:latin typeface="+mn-lt"/>
                <a:ea typeface="+mn-ea"/>
                <a:cs typeface="+mn-cs"/>
              </a:rPr>
              <a:t> </a:t>
            </a:r>
            <a:r>
              <a:rPr lang="en-US" sz="1200" dirty="0">
                <a:effectLst/>
                <a:latin typeface="Calibri" panose="020F0502020204030204" pitchFamily="34" charset="0"/>
                <a:ea typeface="Calibri" panose="020F0502020204030204" pitchFamily="34" charset="0"/>
                <a:cs typeface="Times New Roman" panose="02020603050405020304" pitchFamily="18" charset="0"/>
              </a:rPr>
              <a:t>This is our Grantee webpage, which contains information about grant management, including resources on invoices, advance payments, reporting, and funding credit. You should bookmark that page for your reference. But if you lose it you can find it on the Whale Tail Grant webpage, which comes up if you google Whale Tail Grant so you should always be able to find that. </a:t>
            </a:r>
          </a:p>
        </p:txBody>
      </p:sp>
      <p:sp>
        <p:nvSpPr>
          <p:cNvPr id="4" name="Slide Number Placeholder 3"/>
          <p:cNvSpPr>
            <a:spLocks noGrp="1"/>
          </p:cNvSpPr>
          <p:nvPr>
            <p:ph type="sldNum" sz="quarter" idx="5"/>
          </p:nvPr>
        </p:nvSpPr>
        <p:spPr/>
        <p:txBody>
          <a:bodyPr/>
          <a:lstStyle/>
          <a:p>
            <a:fld id="{84F6333F-93F0-45DA-BB6D-A6D79C834466}" type="slidenum">
              <a:rPr lang="en-US" smtClean="0"/>
              <a:t>13</a:t>
            </a:fld>
            <a:endParaRPr lang="en-US"/>
          </a:p>
        </p:txBody>
      </p:sp>
    </p:spTree>
    <p:extLst>
      <p:ext uri="{BB962C8B-B14F-4D97-AF65-F5344CB8AC3E}">
        <p14:creationId xmlns:p14="http://schemas.microsoft.com/office/powerpoint/2010/main" val="12937183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(Describe the grant webpage and how to find the For Grantees webpage)</a:t>
            </a:r>
          </a:p>
        </p:txBody>
      </p:sp>
      <p:sp>
        <p:nvSpPr>
          <p:cNvPr id="4" name="Slide Number Placeholder 3"/>
          <p:cNvSpPr>
            <a:spLocks noGrp="1"/>
          </p:cNvSpPr>
          <p:nvPr>
            <p:ph type="sldNum" sz="quarter" idx="5"/>
          </p:nvPr>
        </p:nvSpPr>
        <p:spPr/>
        <p:txBody>
          <a:bodyPr/>
          <a:lstStyle/>
          <a:p>
            <a:fld id="{84F6333F-93F0-45DA-BB6D-A6D79C834466}" type="slidenum">
              <a:rPr lang="en-US" smtClean="0"/>
              <a:t>14</a:t>
            </a:fld>
            <a:endParaRPr lang="en-US"/>
          </a:p>
        </p:txBody>
      </p:sp>
    </p:spTree>
    <p:extLst>
      <p:ext uri="{BB962C8B-B14F-4D97-AF65-F5344CB8AC3E}">
        <p14:creationId xmlns:p14="http://schemas.microsoft.com/office/powerpoint/2010/main" val="12784113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(Describe the grant webpage and how to scroll down to find the For Grantees webpage link)</a:t>
            </a:r>
          </a:p>
        </p:txBody>
      </p:sp>
      <p:sp>
        <p:nvSpPr>
          <p:cNvPr id="4" name="Slide Number Placeholder 3"/>
          <p:cNvSpPr>
            <a:spLocks noGrp="1"/>
          </p:cNvSpPr>
          <p:nvPr>
            <p:ph type="sldNum" sz="quarter" idx="5"/>
          </p:nvPr>
        </p:nvSpPr>
        <p:spPr/>
        <p:txBody>
          <a:bodyPr/>
          <a:lstStyle/>
          <a:p>
            <a:fld id="{84F6333F-93F0-45DA-BB6D-A6D79C834466}" type="slidenum">
              <a:rPr lang="en-US" smtClean="0"/>
              <a:t>15</a:t>
            </a:fld>
            <a:endParaRPr lang="en-US"/>
          </a:p>
        </p:txBody>
      </p:sp>
    </p:spTree>
    <p:extLst>
      <p:ext uri="{BB962C8B-B14F-4D97-AF65-F5344CB8AC3E}">
        <p14:creationId xmlns:p14="http://schemas.microsoft.com/office/powerpoint/2010/main" val="34318360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(Describe the For Grantees landing page and clicking the “2026 Grant Start Date” button)</a:t>
            </a:r>
          </a:p>
          <a:p>
            <a:endParaRPr lang="en-US" dirty="0"/>
          </a:p>
        </p:txBody>
      </p:sp>
      <p:sp>
        <p:nvSpPr>
          <p:cNvPr id="4" name="Slide Number Placeholder 3"/>
          <p:cNvSpPr>
            <a:spLocks noGrp="1"/>
          </p:cNvSpPr>
          <p:nvPr>
            <p:ph type="sldNum" sz="quarter" idx="5"/>
          </p:nvPr>
        </p:nvSpPr>
        <p:spPr/>
        <p:txBody>
          <a:bodyPr/>
          <a:lstStyle/>
          <a:p>
            <a:fld id="{84F6333F-93F0-45DA-BB6D-A6D79C834466}" type="slidenum">
              <a:rPr lang="en-US" smtClean="0"/>
              <a:t>16</a:t>
            </a:fld>
            <a:endParaRPr lang="en-US"/>
          </a:p>
        </p:txBody>
      </p:sp>
    </p:spTree>
    <p:extLst>
      <p:ext uri="{BB962C8B-B14F-4D97-AF65-F5344CB8AC3E}">
        <p14:creationId xmlns:p14="http://schemas.microsoft.com/office/powerpoint/2010/main" val="38677518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Clicking the button will open up your grantee resources and information. As you see in red on the page, we’re handling everything through email. That means you should email me your invoices and your reports. If that presents a problem for you, or you need help with that, please let me know and we can figure it out.</a:t>
            </a:r>
          </a:p>
        </p:txBody>
      </p:sp>
      <p:sp>
        <p:nvSpPr>
          <p:cNvPr id="4" name="Slide Number Placeholder 3"/>
          <p:cNvSpPr>
            <a:spLocks noGrp="1"/>
          </p:cNvSpPr>
          <p:nvPr>
            <p:ph type="sldNum" sz="quarter" idx="5"/>
          </p:nvPr>
        </p:nvSpPr>
        <p:spPr/>
        <p:txBody>
          <a:bodyPr/>
          <a:lstStyle/>
          <a:p>
            <a:fld id="{84F6333F-93F0-45DA-BB6D-A6D79C834466}" type="slidenum">
              <a:rPr lang="en-US" smtClean="0"/>
              <a:t>17</a:t>
            </a:fld>
            <a:endParaRPr lang="en-US"/>
          </a:p>
        </p:txBody>
      </p:sp>
    </p:spTree>
    <p:extLst>
      <p:ext uri="{BB962C8B-B14F-4D97-AF65-F5344CB8AC3E}">
        <p14:creationId xmlns:p14="http://schemas.microsoft.com/office/powerpoint/2010/main" val="25521056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A869FB-4068-1ABC-4A5B-73AF6DEB9E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B7A11A-166C-E9CC-DB6B-52F9564704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EBC6A2-FFC7-F4AC-FEFC-C9C9E042F9CC}"/>
              </a:ext>
            </a:extLst>
          </p:cNvPr>
          <p:cNvSpPr>
            <a:spLocks noGrp="1"/>
          </p:cNvSpPr>
          <p:nvPr>
            <p:ph type="body" idx="1"/>
          </p:nvPr>
        </p:nvSpPr>
        <p:spPr/>
        <p:txBody>
          <a:bodyPr/>
          <a:lstStyle/>
          <a:p>
            <a:r>
              <a:rPr lang="en-US" sz="1200" dirty="0">
                <a:effectLst/>
                <a:latin typeface="Calibri" panose="020F0502020204030204" pitchFamily="34" charset="0"/>
                <a:ea typeface="Calibri" panose="020F0502020204030204" pitchFamily="34" charset="0"/>
                <a:cs typeface="Times New Roman" panose="02020603050405020304" pitchFamily="18" charset="0"/>
              </a:rPr>
              <a:t>As you scroll down the page, you’ll see a disclaimer. As a State agency, we are subject to public release under the state’s Public Records Act, which means you should not assume your communication with us is confidential. Please request a call with me if you have any concerns about this. </a:t>
            </a:r>
          </a:p>
          <a:p>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effectLst/>
                <a:latin typeface="Calibri" panose="020F0502020204030204" pitchFamily="34" charset="0"/>
                <a:ea typeface="Calibri" panose="020F0502020204030204" pitchFamily="34" charset="0"/>
                <a:cs typeface="Times New Roman" panose="02020603050405020304" pitchFamily="18" charset="0"/>
              </a:rPr>
              <a:t>We’ve included an Administrative Requirements document that goes over general requirements related to invoicing, advance payments, reporting, and funding credit. Please read through this document, and make sure any other staff involved in the administration of your grant project read it as well. </a:t>
            </a:r>
            <a:endParaRPr lang="en-US" sz="1200" dirty="0"/>
          </a:p>
        </p:txBody>
      </p:sp>
      <p:sp>
        <p:nvSpPr>
          <p:cNvPr id="4" name="Slide Number Placeholder 3">
            <a:extLst>
              <a:ext uri="{FF2B5EF4-FFF2-40B4-BE49-F238E27FC236}">
                <a16:creationId xmlns:a16="http://schemas.microsoft.com/office/drawing/2014/main" id="{11B29C92-FA17-999A-6FB9-E9053F31535F}"/>
              </a:ext>
            </a:extLst>
          </p:cNvPr>
          <p:cNvSpPr>
            <a:spLocks noGrp="1"/>
          </p:cNvSpPr>
          <p:nvPr>
            <p:ph type="sldNum" sz="quarter" idx="5"/>
          </p:nvPr>
        </p:nvSpPr>
        <p:spPr/>
        <p:txBody>
          <a:bodyPr/>
          <a:lstStyle/>
          <a:p>
            <a:fld id="{84F6333F-93F0-45DA-BB6D-A6D79C834466}" type="slidenum">
              <a:rPr lang="en-US" smtClean="0"/>
              <a:t>18</a:t>
            </a:fld>
            <a:endParaRPr lang="en-US"/>
          </a:p>
        </p:txBody>
      </p:sp>
    </p:spTree>
    <p:extLst>
      <p:ext uri="{BB962C8B-B14F-4D97-AF65-F5344CB8AC3E}">
        <p14:creationId xmlns:p14="http://schemas.microsoft.com/office/powerpoint/2010/main" val="7411364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912FD1-0B5E-EE1B-F4AE-89604977F2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F66E90-F759-5AC3-09E5-CD124AED6C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403FB9-8079-F7D5-8AF4-3AEDD16D0DFB}"/>
              </a:ext>
            </a:extLst>
          </p:cNvPr>
          <p:cNvSpPr>
            <a:spLocks noGrp="1"/>
          </p:cNvSpPr>
          <p:nvPr>
            <p:ph type="body" idx="1"/>
          </p:nvPr>
        </p:nvSpPr>
        <p:spPr/>
        <p:txBody>
          <a:bodyPr/>
          <a:lstStyle/>
          <a:p>
            <a:r>
              <a:rPr lang="en-US" dirty="0"/>
              <a:t>Now let’s get into Invoices &amp; Advance Payments</a:t>
            </a:r>
          </a:p>
        </p:txBody>
      </p:sp>
      <p:sp>
        <p:nvSpPr>
          <p:cNvPr id="4" name="Slide Number Placeholder 3">
            <a:extLst>
              <a:ext uri="{FF2B5EF4-FFF2-40B4-BE49-F238E27FC236}">
                <a16:creationId xmlns:a16="http://schemas.microsoft.com/office/drawing/2014/main" id="{0B9457B3-19EA-E564-0545-F4805A48CB6D}"/>
              </a:ext>
            </a:extLst>
          </p:cNvPr>
          <p:cNvSpPr>
            <a:spLocks noGrp="1"/>
          </p:cNvSpPr>
          <p:nvPr>
            <p:ph type="sldNum" sz="quarter" idx="5"/>
          </p:nvPr>
        </p:nvSpPr>
        <p:spPr/>
        <p:txBody>
          <a:bodyPr/>
          <a:lstStyle/>
          <a:p>
            <a:fld id="{84F6333F-93F0-45DA-BB6D-A6D79C834466}" type="slidenum">
              <a:rPr lang="en-US" smtClean="0"/>
              <a:t>19</a:t>
            </a:fld>
            <a:endParaRPr lang="en-US"/>
          </a:p>
        </p:txBody>
      </p:sp>
    </p:spTree>
    <p:extLst>
      <p:ext uri="{BB962C8B-B14F-4D97-AF65-F5344CB8AC3E}">
        <p14:creationId xmlns:p14="http://schemas.microsoft.com/office/powerpoint/2010/main" val="27794785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first off, congratulations on receiving a Whale Tail Grant! We’re super excited to support all of you and the important work you’re doing through these projects.</a:t>
            </a:r>
          </a:p>
        </p:txBody>
      </p:sp>
      <p:sp>
        <p:nvSpPr>
          <p:cNvPr id="4" name="Slide Number Placeholder 3"/>
          <p:cNvSpPr>
            <a:spLocks noGrp="1"/>
          </p:cNvSpPr>
          <p:nvPr>
            <p:ph type="sldNum" sz="quarter" idx="5"/>
          </p:nvPr>
        </p:nvSpPr>
        <p:spPr/>
        <p:txBody>
          <a:bodyPr/>
          <a:lstStyle/>
          <a:p>
            <a:fld id="{84F6333F-93F0-45DA-BB6D-A6D79C834466}" type="slidenum">
              <a:rPr lang="en-US" smtClean="0"/>
              <a:t>2</a:t>
            </a:fld>
            <a:endParaRPr lang="en-US"/>
          </a:p>
        </p:txBody>
      </p:sp>
    </p:spTree>
    <p:extLst>
      <p:ext uri="{BB962C8B-B14F-4D97-AF65-F5344CB8AC3E}">
        <p14:creationId xmlns:p14="http://schemas.microsoft.com/office/powerpoint/2010/main" val="26248966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This is primarily a reimbursement grant. For many of you, you will invoice for work that you’ve already done, purchases that you’ve already made, or services after the service has been provided. </a:t>
            </a:r>
          </a:p>
          <a:p>
            <a:pPr marL="0" marR="0">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effectLst/>
                <a:latin typeface="Calibri" panose="020F0502020204030204" pitchFamily="34" charset="0"/>
                <a:ea typeface="Calibri" panose="020F0502020204030204" pitchFamily="34" charset="0"/>
                <a:cs typeface="Times New Roman" panose="02020603050405020304" pitchFamily="18" charset="0"/>
              </a:rPr>
              <a:t>You can invoice as often as once per month, or less often. Do not submit more than one invoice at a time. Some of you may want to submit just one big invoice at the end of your project. That’s allowed although I do recommend preparing at least one invoice early on so that you can be sure you understand the process and what backup material you need to save. </a:t>
            </a:r>
            <a:endParaRPr lang="en-US" sz="1200" dirty="0"/>
          </a:p>
        </p:txBody>
      </p:sp>
      <p:sp>
        <p:nvSpPr>
          <p:cNvPr id="4" name="Slide Number Placeholder 3"/>
          <p:cNvSpPr>
            <a:spLocks noGrp="1"/>
          </p:cNvSpPr>
          <p:nvPr>
            <p:ph type="sldNum" sz="quarter" idx="5"/>
          </p:nvPr>
        </p:nvSpPr>
        <p:spPr/>
        <p:txBody>
          <a:bodyPr/>
          <a:lstStyle/>
          <a:p>
            <a:fld id="{84F6333F-93F0-45DA-BB6D-A6D79C834466}" type="slidenum">
              <a:rPr lang="en-US" smtClean="0"/>
              <a:t>20</a:t>
            </a:fld>
            <a:endParaRPr lang="en-US"/>
          </a:p>
        </p:txBody>
      </p:sp>
    </p:spTree>
    <p:extLst>
      <p:ext uri="{BB962C8B-B14F-4D97-AF65-F5344CB8AC3E}">
        <p14:creationId xmlns:p14="http://schemas.microsoft.com/office/powerpoint/2010/main" val="3820615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Something to note for grants starting before July 1: The Invoice Period of your first invoice needs to start before the end of June 2026. That’s because the end of June is the end of the fiscal year your grant was made in and State government rules say the project has to start within that same fiscal year.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You do not have to submit your first invoice by the end June 2026 nor make any purchases before the end of June 2026</a:t>
            </a:r>
            <a:r>
              <a:rPr lang="en-US" sz="1200" dirty="0">
                <a:effectLst/>
                <a:latin typeface="Calibri" panose="020F0502020204030204" pitchFamily="34" charset="0"/>
                <a:ea typeface="Calibri" panose="020F0502020204030204" pitchFamily="34" charset="0"/>
                <a:cs typeface="Times New Roman" panose="02020603050405020304" pitchFamily="18" charset="0"/>
              </a:rPr>
              <a:t> – you’re still welcome to submit your first invoice whenever you’d like. Just be sure that the invoice period starts before the end of June 2026 if your grant start date is before July 1.</a:t>
            </a:r>
          </a:p>
        </p:txBody>
      </p:sp>
      <p:sp>
        <p:nvSpPr>
          <p:cNvPr id="4" name="Slide Number Placeholder 3"/>
          <p:cNvSpPr>
            <a:spLocks noGrp="1"/>
          </p:cNvSpPr>
          <p:nvPr>
            <p:ph type="sldNum" sz="quarter" idx="5"/>
          </p:nvPr>
        </p:nvSpPr>
        <p:spPr/>
        <p:txBody>
          <a:bodyPr/>
          <a:lstStyle/>
          <a:p>
            <a:fld id="{84F6333F-93F0-45DA-BB6D-A6D79C834466}" type="slidenum">
              <a:rPr lang="en-US" smtClean="0"/>
              <a:t>21</a:t>
            </a:fld>
            <a:endParaRPr lang="en-US"/>
          </a:p>
        </p:txBody>
      </p:sp>
    </p:spTree>
    <p:extLst>
      <p:ext uri="{BB962C8B-B14F-4D97-AF65-F5344CB8AC3E}">
        <p14:creationId xmlns:p14="http://schemas.microsoft.com/office/powerpoint/2010/main" val="19407252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4087A0-40A7-D8BB-FAD5-DE3A19CD47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4E87CC-0A92-321B-5535-F9DEB5D7B0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A51AB4-6FB2-98A3-D93D-64411FEF4ABB}"/>
              </a:ext>
            </a:extLst>
          </p:cNvPr>
          <p:cNvSpPr>
            <a:spLocks noGrp="1"/>
          </p:cNvSpPr>
          <p:nvPr>
            <p:ph type="body" idx="1"/>
          </p:nvPr>
        </p:nvSpPr>
        <p:spPr/>
        <p:txBody>
          <a:bodyPr/>
          <a:lstStyle/>
          <a:p>
            <a:r>
              <a:rPr lang="en-US" sz="1200" dirty="0">
                <a:effectLst/>
                <a:latin typeface="Calibri" panose="020F0502020204030204" pitchFamily="34" charset="0"/>
                <a:ea typeface="Calibri" panose="020F0502020204030204" pitchFamily="34" charset="0"/>
                <a:cs typeface="Times New Roman" panose="02020603050405020304" pitchFamily="18" charset="0"/>
              </a:rPr>
              <a:t>Before submitting an invoice, I encourage you to review your grant agreement. As mentioned before, we can only reimburse for expenses that fall within your grant term dates and are included in your grant agreement budget, so it’s helpful to double-check before preparing an invoice.</a:t>
            </a:r>
          </a:p>
        </p:txBody>
      </p:sp>
      <p:sp>
        <p:nvSpPr>
          <p:cNvPr id="4" name="Slide Number Placeholder 3">
            <a:extLst>
              <a:ext uri="{FF2B5EF4-FFF2-40B4-BE49-F238E27FC236}">
                <a16:creationId xmlns:a16="http://schemas.microsoft.com/office/drawing/2014/main" id="{6AA7E07C-D56D-F85F-741A-68DCDC477D60}"/>
              </a:ext>
            </a:extLst>
          </p:cNvPr>
          <p:cNvSpPr>
            <a:spLocks noGrp="1"/>
          </p:cNvSpPr>
          <p:nvPr>
            <p:ph type="sldNum" sz="quarter" idx="5"/>
          </p:nvPr>
        </p:nvSpPr>
        <p:spPr/>
        <p:txBody>
          <a:bodyPr/>
          <a:lstStyle/>
          <a:p>
            <a:fld id="{84F6333F-93F0-45DA-BB6D-A6D79C834466}" type="slidenum">
              <a:rPr lang="en-US" smtClean="0"/>
              <a:t>22</a:t>
            </a:fld>
            <a:endParaRPr lang="en-US"/>
          </a:p>
        </p:txBody>
      </p:sp>
    </p:spTree>
    <p:extLst>
      <p:ext uri="{BB962C8B-B14F-4D97-AF65-F5344CB8AC3E}">
        <p14:creationId xmlns:p14="http://schemas.microsoft.com/office/powerpoint/2010/main" val="24661365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Calibri" panose="020F0502020204030204" pitchFamily="34" charset="0"/>
                <a:ea typeface="Calibri" panose="020F0502020204030204" pitchFamily="34" charset="0"/>
                <a:cs typeface="Times New Roman" panose="02020603050405020304" pitchFamily="18" charset="0"/>
              </a:rPr>
              <a:t>Back to a screenshot of the Grantee Webpage. Under the Invoicing section, you will find invoice resources, including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invoice templates</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200" dirty="0"/>
          </a:p>
        </p:txBody>
      </p:sp>
      <p:sp>
        <p:nvSpPr>
          <p:cNvPr id="4" name="Slide Number Placeholder 3"/>
          <p:cNvSpPr>
            <a:spLocks noGrp="1"/>
          </p:cNvSpPr>
          <p:nvPr>
            <p:ph type="sldNum" sz="quarter" idx="5"/>
          </p:nvPr>
        </p:nvSpPr>
        <p:spPr/>
        <p:txBody>
          <a:bodyPr/>
          <a:lstStyle/>
          <a:p>
            <a:fld id="{84F6333F-93F0-45DA-BB6D-A6D79C834466}" type="slidenum">
              <a:rPr lang="en-US" smtClean="0"/>
              <a:t>23</a:t>
            </a:fld>
            <a:endParaRPr lang="en-US"/>
          </a:p>
        </p:txBody>
      </p:sp>
    </p:spTree>
    <p:extLst>
      <p:ext uri="{BB962C8B-B14F-4D97-AF65-F5344CB8AC3E}">
        <p14:creationId xmlns:p14="http://schemas.microsoft.com/office/powerpoint/2010/main" val="33642286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ACC4D8-671E-A0BF-FC96-565626F441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3F4239-319E-2B4E-6A0A-B115BEADEF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44EFAD-70B7-6A7D-8144-BA7CDB81FF41}"/>
              </a:ext>
            </a:extLst>
          </p:cNvPr>
          <p:cNvSpPr>
            <a:spLocks noGrp="1"/>
          </p:cNvSpPr>
          <p:nvPr>
            <p:ph type="body" idx="1"/>
          </p:nvPr>
        </p:nvSpPr>
        <p:spPr/>
        <p:txBody>
          <a:bodyPr/>
          <a:lstStyle/>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This is what the invoice template looks like. You don’t </a:t>
            </a:r>
            <a:r>
              <a:rPr lang="en-US" sz="1200" i="1" dirty="0">
                <a:effectLst/>
                <a:latin typeface="Calibri" panose="020F0502020204030204" pitchFamily="34" charset="0"/>
                <a:ea typeface="Calibri" panose="020F0502020204030204" pitchFamily="34" charset="0"/>
                <a:cs typeface="Times New Roman" panose="02020603050405020304" pitchFamily="18" charset="0"/>
              </a:rPr>
              <a:t>need</a:t>
            </a:r>
            <a:r>
              <a:rPr lang="en-US" sz="1200" dirty="0">
                <a:effectLst/>
                <a:latin typeface="Calibri" panose="020F0502020204030204" pitchFamily="34" charset="0"/>
                <a:ea typeface="Calibri" panose="020F0502020204030204" pitchFamily="34" charset="0"/>
                <a:cs typeface="Times New Roman" panose="02020603050405020304" pitchFamily="18" charset="0"/>
              </a:rPr>
              <a:t> to use it, you’re welcome to use your organization’s usual invoice template if you prefer, but this shows you the required elements and level of detail we need to see in an invoice. </a:t>
            </a:r>
          </a:p>
        </p:txBody>
      </p:sp>
      <p:sp>
        <p:nvSpPr>
          <p:cNvPr id="4" name="Slide Number Placeholder 3">
            <a:extLst>
              <a:ext uri="{FF2B5EF4-FFF2-40B4-BE49-F238E27FC236}">
                <a16:creationId xmlns:a16="http://schemas.microsoft.com/office/drawing/2014/main" id="{E947E289-49E8-BDBE-850D-D9B02D99C636}"/>
              </a:ext>
            </a:extLst>
          </p:cNvPr>
          <p:cNvSpPr>
            <a:spLocks noGrp="1"/>
          </p:cNvSpPr>
          <p:nvPr>
            <p:ph type="sldNum" sz="quarter" idx="5"/>
          </p:nvPr>
        </p:nvSpPr>
        <p:spPr/>
        <p:txBody>
          <a:bodyPr/>
          <a:lstStyle/>
          <a:p>
            <a:fld id="{84F6333F-93F0-45DA-BB6D-A6D79C834466}" type="slidenum">
              <a:rPr lang="en-US" smtClean="0"/>
              <a:t>24</a:t>
            </a:fld>
            <a:endParaRPr lang="en-US"/>
          </a:p>
        </p:txBody>
      </p:sp>
    </p:spTree>
    <p:extLst>
      <p:ext uri="{BB962C8B-B14F-4D97-AF65-F5344CB8AC3E}">
        <p14:creationId xmlns:p14="http://schemas.microsoft.com/office/powerpoint/2010/main" val="18789302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Let’s zoom into the top section. You always need to include your Grant Number which will be found on your signed grant agreement. If you don’t yet have a signed agreement, you don’t have a grant number yet. Once you do, it will be in the top right corner of every page of your agreement, just under the grantee name. You always need to include an Invoice Period, which is the dates within which the work or purchases included in the invoice took place. </a:t>
            </a:r>
          </a:p>
          <a:p>
            <a:pPr marL="0" marR="0">
              <a:spcBef>
                <a:spcPts val="0"/>
              </a:spcBef>
              <a:spcAft>
                <a:spcPts val="0"/>
              </a:spcAft>
            </a:pPr>
            <a:endParaRPr lang="en-US" sz="6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Your invoice needs to have an Invoice Number. Our accounting staff requests that you not use “1,” “2,” etc., but choose a more unique number, such as “2026-01”. That’s because if your organization has had a Whale Tail Grant in the past or gets one in the future, a search in our system for Invoice #1 could bring up multiple invoices rather than the specific one they’re looking for. </a:t>
            </a:r>
          </a:p>
          <a:p>
            <a:pPr marL="0" marR="0">
              <a:spcBef>
                <a:spcPts val="0"/>
              </a:spcBef>
              <a:spcAft>
                <a:spcPts val="0"/>
              </a:spcAft>
            </a:pPr>
            <a:endParaRPr lang="en-US" sz="6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100" dirty="0">
                <a:effectLst/>
                <a:latin typeface="Calibri" panose="020F0502020204030204" pitchFamily="34" charset="0"/>
                <a:ea typeface="Calibri" panose="020F0502020204030204" pitchFamily="34" charset="0"/>
                <a:cs typeface="Calibri" panose="020F0502020204030204" pitchFamily="34" charset="0"/>
              </a:rPr>
              <a:t>Here is a tip specifically for fiscally-sponsored organizations regarding Invoice numbers: Your reimbursement checks will be made out to the Grantee (which is your fiscal sponsor) and mailed to them from the State Controller’s Office. The checks will not have your project’s name on them. If your fiscal sponsor might not know which of their projects received a check from the State Controller’s Office, coordinate with your sponsor on a system for your invoice numbers. The invoice number is noted on the check stub, and it’s the only element that might identify the project. For example, if ABC Org is fiscally sponsored, they could number their invoices as “ABC2026-01,” so that their sponsor would know the reimbursement check is for ABC’s project. So you should talk to your fiscal sponsor about how best to do that.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4F6333F-93F0-45DA-BB6D-A6D79C834466}" type="slidenum">
              <a:rPr lang="en-US" smtClean="0"/>
              <a:t>25</a:t>
            </a:fld>
            <a:endParaRPr lang="en-US"/>
          </a:p>
        </p:txBody>
      </p:sp>
    </p:spTree>
    <p:extLst>
      <p:ext uri="{BB962C8B-B14F-4D97-AF65-F5344CB8AC3E}">
        <p14:creationId xmlns:p14="http://schemas.microsoft.com/office/powerpoint/2010/main" val="16843565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D81962-D2A1-EE90-B20D-A904C52D8B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026EAB-0AEC-2FB0-EBE1-7A37DB5B1D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FF1B1F-0D81-F3F0-6509-2CBC27060596}"/>
              </a:ext>
            </a:extLst>
          </p:cNvPr>
          <p:cNvSpPr>
            <a:spLocks noGrp="1"/>
          </p:cNvSpPr>
          <p:nvPr>
            <p:ph type="body" idx="1"/>
          </p:nvPr>
        </p:nvSpPr>
        <p:spPr/>
        <p:txBody>
          <a:bodyPr/>
          <a:lstStyle/>
          <a:p>
            <a:pPr marL="0" marR="0">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Back to instructions for ALL grantees. Let’s look at the full invoice template again. </a:t>
            </a:r>
          </a:p>
          <a:p>
            <a:pPr marL="0" marR="0" indent="0">
              <a:spcBef>
                <a:spcPts val="0"/>
              </a:spcBef>
              <a:spcAft>
                <a:spcPts val="0"/>
              </a:spcAft>
              <a:buFont typeface="Arial" panose="020B0604020202020204" pitchFamily="34" charset="0"/>
              <a:buNone/>
            </a:pPr>
            <a:endParaRPr lang="en-US" sz="6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Font typeface="Arial" panose="020B0604020202020204" pitchFamily="34" charset="0"/>
              <a:buNone/>
            </a:pPr>
            <a:r>
              <a:rPr lang="en-US" sz="1100" dirty="0">
                <a:effectLst/>
                <a:latin typeface="Calibri" panose="020F0502020204030204" pitchFamily="34" charset="0"/>
                <a:ea typeface="Calibri" panose="020F0502020204030204" pitchFamily="34" charset="0"/>
                <a:cs typeface="Times New Roman" panose="02020603050405020304" pitchFamily="18" charset="0"/>
              </a:rPr>
              <a:t>If you’re invoicing for wages, for each position you’re invoicing for we need to see the position title, the amount of time, and the rate paid for that position. If there are benefits, you can include that as a lump amount for all positions. This reflects the way personnel is detailed in your grant budget. We don’t need to receive any other backup material for personnel costs, like time statements. You should keep those records in case of a State audit, but you don’t need to send them to me when you invoice. </a:t>
            </a:r>
          </a:p>
          <a:p>
            <a:pPr marL="0" marR="0" indent="0">
              <a:spcBef>
                <a:spcPts val="0"/>
              </a:spcBef>
              <a:spcAft>
                <a:spcPts val="0"/>
              </a:spcAft>
              <a:buFont typeface="Arial" panose="020B0604020202020204" pitchFamily="34" charset="0"/>
              <a:buNone/>
            </a:pPr>
            <a:endParaRPr lang="en-US" sz="6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dirty="0">
                <a:effectLst/>
                <a:latin typeface="Calibri" panose="020F0502020204030204" pitchFamily="34" charset="0"/>
                <a:ea typeface="Calibri" panose="020F0502020204030204" pitchFamily="34" charset="0"/>
                <a:cs typeface="Times New Roman" panose="02020603050405020304" pitchFamily="18" charset="0"/>
              </a:rPr>
              <a:t>In your invoice, please do </a:t>
            </a:r>
            <a:r>
              <a:rPr lang="en-US" sz="1100" i="1" dirty="0">
                <a:effectLst/>
                <a:latin typeface="Calibri" panose="020F0502020204030204" pitchFamily="34" charset="0"/>
                <a:ea typeface="Calibri" panose="020F0502020204030204" pitchFamily="34" charset="0"/>
                <a:cs typeface="Times New Roman" panose="02020603050405020304" pitchFamily="18" charset="0"/>
              </a:rPr>
              <a:t>not</a:t>
            </a:r>
            <a:r>
              <a:rPr lang="en-US" sz="1100" dirty="0">
                <a:effectLst/>
                <a:latin typeface="Calibri" panose="020F0502020204030204" pitchFamily="34" charset="0"/>
                <a:ea typeface="Calibri" panose="020F0502020204030204" pitchFamily="34" charset="0"/>
                <a:cs typeface="Times New Roman" panose="02020603050405020304" pitchFamily="18" charset="0"/>
              </a:rPr>
              <a:t> round up to the nearest dollar. We reimburse to the nearest penny, including when you multiply wage rate times number of hours, so if the math doesn’t come out right, we’ll need to correct it. This is different from what you may see in the budget table in your grant agreement, where we’re required to round to the nearest whole dollar. </a:t>
            </a:r>
          </a:p>
          <a:p>
            <a:pPr marL="0" marR="0" indent="0">
              <a:spcBef>
                <a:spcPts val="0"/>
              </a:spcBef>
              <a:spcAft>
                <a:spcPts val="0"/>
              </a:spcAft>
              <a:buFont typeface="Arial" panose="020B0604020202020204" pitchFamily="34" charset="0"/>
              <a:buNone/>
            </a:pPr>
            <a:endParaRPr lang="en-US" sz="6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Font typeface="Arial" panose="020B0604020202020204" pitchFamily="34" charset="0"/>
              <a:buNone/>
            </a:pPr>
            <a:r>
              <a:rPr lang="en-US" sz="1100" dirty="0">
                <a:effectLst/>
                <a:latin typeface="Calibri" panose="020F0502020204030204" pitchFamily="34" charset="0"/>
                <a:ea typeface="Calibri" panose="020F0502020204030204" pitchFamily="34" charset="0"/>
                <a:cs typeface="Times New Roman" panose="02020603050405020304" pitchFamily="18" charset="0"/>
              </a:rPr>
              <a:t>For any of the items under Operating Expenses (including General Expenses, Travel, and External Contracts), you </a:t>
            </a:r>
            <a:r>
              <a:rPr lang="en-US" sz="1100" i="1" dirty="0">
                <a:effectLst/>
                <a:latin typeface="Calibri" panose="020F0502020204030204" pitchFamily="34" charset="0"/>
                <a:ea typeface="Calibri" panose="020F0502020204030204" pitchFamily="34" charset="0"/>
                <a:cs typeface="Times New Roman" panose="02020603050405020304" pitchFamily="18" charset="0"/>
              </a:rPr>
              <a:t>do</a:t>
            </a:r>
            <a:r>
              <a:rPr lang="en-US" sz="1100" dirty="0">
                <a:effectLst/>
                <a:latin typeface="Calibri" panose="020F0502020204030204" pitchFamily="34" charset="0"/>
                <a:ea typeface="Calibri" panose="020F0502020204030204" pitchFamily="34" charset="0"/>
                <a:cs typeface="Times New Roman" panose="02020603050405020304" pitchFamily="18" charset="0"/>
              </a:rPr>
              <a:t> need to include receipts or backup documentation. We’ll get into that in a little bit.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6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dirty="0">
                <a:effectLst/>
                <a:latin typeface="Calibri" panose="020F0502020204030204" pitchFamily="34" charset="0"/>
                <a:ea typeface="Calibri" panose="020F0502020204030204" pitchFamily="34" charset="0"/>
                <a:cs typeface="Times New Roman" panose="02020603050405020304" pitchFamily="18" charset="0"/>
              </a:rPr>
              <a:t>Lastly, if you are invoicing for Overhead/Indirect Expenses, please be sure that it is included in your grant agreement budget. And please be sure that the amount does not exceed 10% of the Personnel Expenses on the invoice. So if this invoice has $100 in Personnel Expenses, the maximum Overhead you could include on the invoice would be $10. </a:t>
            </a:r>
          </a:p>
        </p:txBody>
      </p:sp>
      <p:sp>
        <p:nvSpPr>
          <p:cNvPr id="4" name="Slide Number Placeholder 3">
            <a:extLst>
              <a:ext uri="{FF2B5EF4-FFF2-40B4-BE49-F238E27FC236}">
                <a16:creationId xmlns:a16="http://schemas.microsoft.com/office/drawing/2014/main" id="{302011E1-83C9-4C00-AF14-E994448414AD}"/>
              </a:ext>
            </a:extLst>
          </p:cNvPr>
          <p:cNvSpPr>
            <a:spLocks noGrp="1"/>
          </p:cNvSpPr>
          <p:nvPr>
            <p:ph type="sldNum" sz="quarter" idx="5"/>
          </p:nvPr>
        </p:nvSpPr>
        <p:spPr/>
        <p:txBody>
          <a:bodyPr/>
          <a:lstStyle/>
          <a:p>
            <a:fld id="{84F6333F-93F0-45DA-BB6D-A6D79C834466}" type="slidenum">
              <a:rPr lang="en-US" smtClean="0"/>
              <a:t>26</a:t>
            </a:fld>
            <a:endParaRPr lang="en-US"/>
          </a:p>
        </p:txBody>
      </p:sp>
    </p:spTree>
    <p:extLst>
      <p:ext uri="{BB962C8B-B14F-4D97-AF65-F5344CB8AC3E}">
        <p14:creationId xmlns:p14="http://schemas.microsoft.com/office/powerpoint/2010/main" val="19108562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9B93BA-05B1-2FE2-C7B9-B48B7F6573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EFAF67-8160-CFB5-1FE0-4AB4F66B08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A6CEDF-1BB3-9619-7DEA-972488BB01EA}"/>
              </a:ext>
            </a:extLst>
          </p:cNvPr>
          <p:cNvSpPr>
            <a:spLocks noGrp="1"/>
          </p:cNvSpPr>
          <p:nvPr>
            <p:ph type="body" idx="1"/>
          </p:nvPr>
        </p:nvSpPr>
        <p:spPr/>
        <p:txBody>
          <a:bodyPr/>
          <a:lstStyle/>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Let’s go into what backup documentation is needed with your invoice. </a:t>
            </a:r>
          </a:p>
          <a:p>
            <a:pPr marL="0" marR="0">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We do not need backup documentation for Personnel Expenses or Overhead with your invoice, but please keep these documents for your own records in the case of a State audit. </a:t>
            </a:r>
          </a:p>
          <a:p>
            <a:pPr marL="0" marR="0">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Again, we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do</a:t>
            </a:r>
            <a:r>
              <a:rPr lang="en-US" sz="1200" dirty="0">
                <a:effectLst/>
                <a:latin typeface="Calibri" panose="020F0502020204030204" pitchFamily="34" charset="0"/>
                <a:ea typeface="Calibri" panose="020F0502020204030204" pitchFamily="34" charset="0"/>
                <a:cs typeface="Times New Roman" panose="02020603050405020304" pitchFamily="18" charset="0"/>
              </a:rPr>
              <a:t> need backup documentation for all Operating Expenses. So if you buy something, save the receipt and include that as part of your invoice. If you’re not sure what backup material should be for a budget item, get in touch and we can figure it out.</a:t>
            </a:r>
          </a:p>
          <a:p>
            <a:pPr marL="0" marR="0" indent="0">
              <a:spcBef>
                <a:spcPts val="0"/>
              </a:spcBef>
              <a:spcAft>
                <a:spcPts val="0"/>
              </a:spcAft>
              <a:buFont typeface="Arial" panose="020B0604020202020204" pitchFamily="34" charset="0"/>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Font typeface="Arial" panose="020B0604020202020204" pitchFamily="34" charset="0"/>
              <a:buNone/>
            </a:pPr>
            <a:r>
              <a:rPr lang="en-US" sz="1200" dirty="0">
                <a:effectLst/>
                <a:latin typeface="Calibri" panose="020F0502020204030204" pitchFamily="34" charset="0"/>
                <a:ea typeface="Calibri" panose="020F0502020204030204" pitchFamily="34" charset="0"/>
                <a:cs typeface="Times New Roman" panose="02020603050405020304" pitchFamily="18" charset="0"/>
              </a:rPr>
              <a:t>One thing that often comes up with online receipts, specifically Amazon receipts, is that we need you to send the receipt that says the item has shipped or has been delivered. Don’t send the one that just says it was ordered. You have to wait until it ships to invoice for that purchase.</a:t>
            </a:r>
          </a:p>
        </p:txBody>
      </p:sp>
      <p:sp>
        <p:nvSpPr>
          <p:cNvPr id="4" name="Slide Number Placeholder 3">
            <a:extLst>
              <a:ext uri="{FF2B5EF4-FFF2-40B4-BE49-F238E27FC236}">
                <a16:creationId xmlns:a16="http://schemas.microsoft.com/office/drawing/2014/main" id="{AB755340-CCE5-E921-75FF-75D5EDA6BD51}"/>
              </a:ext>
            </a:extLst>
          </p:cNvPr>
          <p:cNvSpPr>
            <a:spLocks noGrp="1"/>
          </p:cNvSpPr>
          <p:nvPr>
            <p:ph type="sldNum" sz="quarter" idx="5"/>
          </p:nvPr>
        </p:nvSpPr>
        <p:spPr/>
        <p:txBody>
          <a:bodyPr/>
          <a:lstStyle/>
          <a:p>
            <a:fld id="{84F6333F-93F0-45DA-BB6D-A6D79C834466}" type="slidenum">
              <a:rPr lang="en-US" smtClean="0"/>
              <a:t>27</a:t>
            </a:fld>
            <a:endParaRPr lang="en-US"/>
          </a:p>
        </p:txBody>
      </p:sp>
    </p:spTree>
    <p:extLst>
      <p:ext uri="{BB962C8B-B14F-4D97-AF65-F5344CB8AC3E}">
        <p14:creationId xmlns:p14="http://schemas.microsoft.com/office/powerpoint/2010/main" val="31114217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AA99F3-AE00-2C9B-B9DE-0257070299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6195F7-846D-AD4F-63D0-2355733C89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7BA295-669C-E00A-30BE-03175DD8331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Invoicing for travel can have some additional requirements. If you’re invoicing for hiring a school bus, you can just include the receipt for that. But if you’re invoicing for mileage or overnight travel, there’s an additional form, called a Travel Expense Claim form, that you need to complete and include. </a:t>
            </a:r>
            <a:endParaRPr lang="en-US" sz="1200" dirty="0"/>
          </a:p>
        </p:txBody>
      </p:sp>
      <p:sp>
        <p:nvSpPr>
          <p:cNvPr id="4" name="Slide Number Placeholder 3">
            <a:extLst>
              <a:ext uri="{FF2B5EF4-FFF2-40B4-BE49-F238E27FC236}">
                <a16:creationId xmlns:a16="http://schemas.microsoft.com/office/drawing/2014/main" id="{26D7D0FF-E4D0-1891-191C-5413FC11F628}"/>
              </a:ext>
            </a:extLst>
          </p:cNvPr>
          <p:cNvSpPr>
            <a:spLocks noGrp="1"/>
          </p:cNvSpPr>
          <p:nvPr>
            <p:ph type="sldNum" sz="quarter" idx="5"/>
          </p:nvPr>
        </p:nvSpPr>
        <p:spPr/>
        <p:txBody>
          <a:bodyPr/>
          <a:lstStyle/>
          <a:p>
            <a:fld id="{84F6333F-93F0-45DA-BB6D-A6D79C834466}" type="slidenum">
              <a:rPr lang="en-US" smtClean="0"/>
              <a:t>28</a:t>
            </a:fld>
            <a:endParaRPr lang="en-US"/>
          </a:p>
        </p:txBody>
      </p:sp>
    </p:spTree>
    <p:extLst>
      <p:ext uri="{BB962C8B-B14F-4D97-AF65-F5344CB8AC3E}">
        <p14:creationId xmlns:p14="http://schemas.microsoft.com/office/powerpoint/2010/main" val="25137832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Calibri" panose="020F0502020204030204" pitchFamily="34" charset="0"/>
                <a:ea typeface="Calibri" panose="020F0502020204030204" pitchFamily="34" charset="0"/>
                <a:cs typeface="Times New Roman" panose="02020603050405020304" pitchFamily="18" charset="0"/>
              </a:rPr>
              <a:t>You can find the Travel Expense Claim form under the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Backup Documentation </a:t>
            </a:r>
            <a:r>
              <a:rPr lang="en-US" sz="1200" b="0" dirty="0">
                <a:effectLst/>
                <a:latin typeface="Calibri" panose="020F0502020204030204" pitchFamily="34" charset="0"/>
                <a:ea typeface="Calibri" panose="020F0502020204030204" pitchFamily="34" charset="0"/>
                <a:cs typeface="Times New Roman" panose="02020603050405020304" pitchFamily="18" charset="0"/>
              </a:rPr>
              <a:t>section by scrolling down on the For Grantees webpage. </a:t>
            </a:r>
          </a:p>
          <a:p>
            <a:r>
              <a:rPr lang="en-US" sz="1200" b="0" dirty="0">
                <a:effectLst/>
                <a:latin typeface="Calibri" panose="020F0502020204030204" pitchFamily="34" charset="0"/>
                <a:ea typeface="Calibri" panose="020F0502020204030204" pitchFamily="34" charset="0"/>
                <a:cs typeface="Times New Roman" panose="02020603050405020304" pitchFamily="18" charset="0"/>
              </a:rPr>
              <a:t>As mentioned, the Travel Expense Claim form serves as the backup documentation for any Travel expenses in your budget (except school bus travel).</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effectLst/>
                <a:latin typeface="Calibri" panose="020F0502020204030204" pitchFamily="34" charset="0"/>
                <a:ea typeface="Calibri" panose="020F0502020204030204" pitchFamily="34" charset="0"/>
                <a:cs typeface="Times New Roman" panose="02020603050405020304" pitchFamily="18" charset="0"/>
              </a:rPr>
              <a:t>You can download the Travel Expense Claim form as an Excel spreadsheet. If you’re not able to use Excel and need help, please let us know. On this webpage you can also find an example of what a completed Travel Expense Claim form might look like.</a:t>
            </a:r>
            <a:endParaRPr lang="en-US" sz="1200" dirty="0"/>
          </a:p>
        </p:txBody>
      </p:sp>
      <p:sp>
        <p:nvSpPr>
          <p:cNvPr id="4" name="Slide Number Placeholder 3"/>
          <p:cNvSpPr>
            <a:spLocks noGrp="1"/>
          </p:cNvSpPr>
          <p:nvPr>
            <p:ph type="sldNum" sz="quarter" idx="5"/>
          </p:nvPr>
        </p:nvSpPr>
        <p:spPr/>
        <p:txBody>
          <a:bodyPr/>
          <a:lstStyle/>
          <a:p>
            <a:fld id="{84F6333F-93F0-45DA-BB6D-A6D79C834466}" type="slidenum">
              <a:rPr lang="en-US" smtClean="0"/>
              <a:t>29</a:t>
            </a:fld>
            <a:endParaRPr lang="en-US"/>
          </a:p>
        </p:txBody>
      </p:sp>
    </p:spTree>
    <p:extLst>
      <p:ext uri="{BB962C8B-B14F-4D97-AF65-F5344CB8AC3E}">
        <p14:creationId xmlns:p14="http://schemas.microsoft.com/office/powerpoint/2010/main" val="13325360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6D3B4D-F115-C9BC-F147-F8381EB4F7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FC4408-6C61-8182-909C-BE33551479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685A3E-A3C3-8DF6-8402-28ADCAA14B5A}"/>
              </a:ext>
            </a:extLst>
          </p:cNvPr>
          <p:cNvSpPr>
            <a:spLocks noGrp="1"/>
          </p:cNvSpPr>
          <p:nvPr>
            <p:ph type="body" idx="1"/>
          </p:nvPr>
        </p:nvSpPr>
        <p:spPr/>
        <p:txBody>
          <a:bodyPr/>
          <a:lstStyle/>
          <a:p>
            <a:r>
              <a:rPr lang="en-US" dirty="0"/>
              <a:t>I’m going to go through the main processes and administrative responsibilities of your Whale Tail Grant. We’ll start with the grant agreement.</a:t>
            </a:r>
          </a:p>
        </p:txBody>
      </p:sp>
      <p:sp>
        <p:nvSpPr>
          <p:cNvPr id="4" name="Slide Number Placeholder 3">
            <a:extLst>
              <a:ext uri="{FF2B5EF4-FFF2-40B4-BE49-F238E27FC236}">
                <a16:creationId xmlns:a16="http://schemas.microsoft.com/office/drawing/2014/main" id="{532CB119-2B95-DCB5-EA14-215EA9B2A16C}"/>
              </a:ext>
            </a:extLst>
          </p:cNvPr>
          <p:cNvSpPr>
            <a:spLocks noGrp="1"/>
          </p:cNvSpPr>
          <p:nvPr>
            <p:ph type="sldNum" sz="quarter" idx="5"/>
          </p:nvPr>
        </p:nvSpPr>
        <p:spPr/>
        <p:txBody>
          <a:bodyPr/>
          <a:lstStyle/>
          <a:p>
            <a:fld id="{84F6333F-93F0-45DA-BB6D-A6D79C834466}" type="slidenum">
              <a:rPr lang="en-US" smtClean="0"/>
              <a:t>3</a:t>
            </a:fld>
            <a:endParaRPr lang="en-US"/>
          </a:p>
        </p:txBody>
      </p:sp>
    </p:spTree>
    <p:extLst>
      <p:ext uri="{BB962C8B-B14F-4D97-AF65-F5344CB8AC3E}">
        <p14:creationId xmlns:p14="http://schemas.microsoft.com/office/powerpoint/2010/main" val="27328296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9F7F8-0337-A34E-8421-735A5DF8A0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D05D4C-CC59-EF30-5DCA-EB28557070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1BA244-9B3C-0474-7BFB-50259C9E79C3}"/>
              </a:ext>
            </a:extLst>
          </p:cNvPr>
          <p:cNvSpPr>
            <a:spLocks noGrp="1"/>
          </p:cNvSpPr>
          <p:nvPr>
            <p:ph type="body" idx="1"/>
          </p:nvPr>
        </p:nvSpPr>
        <p:spPr/>
        <p:txBody>
          <a:bodyPr/>
          <a:lstStyle/>
          <a:p>
            <a:r>
              <a:rPr lang="en-US" sz="1200" dirty="0">
                <a:effectLst/>
                <a:latin typeface="Calibri" panose="020F0502020204030204" pitchFamily="34" charset="0"/>
                <a:ea typeface="Calibri" panose="020F0502020204030204" pitchFamily="34" charset="0"/>
                <a:cs typeface="Times New Roman" panose="02020603050405020304" pitchFamily="18" charset="0"/>
              </a:rPr>
              <a:t>The example shows you the parts that you need to fill out. Please don’t forget the signature and date needed at the bottom of the form. </a:t>
            </a:r>
          </a:p>
          <a:p>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effectLst/>
                <a:latin typeface="Calibri" panose="020F0502020204030204" pitchFamily="34" charset="0"/>
                <a:ea typeface="Calibri" panose="020F0502020204030204" pitchFamily="34" charset="0"/>
                <a:cs typeface="Times New Roman" panose="02020603050405020304" pitchFamily="18" charset="0"/>
              </a:rPr>
              <a:t>As mentioned in the Administrative Requirements document, for organization-owned or personal vehicle travel, we can only cover mileage (which includes fuel, maintenance, and all other costs associated with vehicle operation). Mileage is reimbursed at the IRS rate, which is 72.5 cents per mile for 2026 travel. </a:t>
            </a:r>
          </a:p>
          <a:p>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effectLst/>
                <a:latin typeface="Calibri" panose="020F0502020204030204" pitchFamily="34" charset="0"/>
                <a:ea typeface="Calibri" panose="020F0502020204030204" pitchFamily="34" charset="0"/>
                <a:cs typeface="Times New Roman" panose="02020603050405020304" pitchFamily="18" charset="0"/>
              </a:rPr>
              <a:t>We can cover gas only when you’re invoicing for a rental vehicle. </a:t>
            </a:r>
          </a:p>
        </p:txBody>
      </p:sp>
      <p:sp>
        <p:nvSpPr>
          <p:cNvPr id="4" name="Slide Number Placeholder 3">
            <a:extLst>
              <a:ext uri="{FF2B5EF4-FFF2-40B4-BE49-F238E27FC236}">
                <a16:creationId xmlns:a16="http://schemas.microsoft.com/office/drawing/2014/main" id="{344B4415-7F74-BCF6-D6FD-32C040629C72}"/>
              </a:ext>
            </a:extLst>
          </p:cNvPr>
          <p:cNvSpPr>
            <a:spLocks noGrp="1"/>
          </p:cNvSpPr>
          <p:nvPr>
            <p:ph type="sldNum" sz="quarter" idx="5"/>
          </p:nvPr>
        </p:nvSpPr>
        <p:spPr/>
        <p:txBody>
          <a:bodyPr/>
          <a:lstStyle/>
          <a:p>
            <a:fld id="{84F6333F-93F0-45DA-BB6D-A6D79C834466}" type="slidenum">
              <a:rPr lang="en-US" smtClean="0"/>
              <a:t>30</a:t>
            </a:fld>
            <a:endParaRPr lang="en-US"/>
          </a:p>
        </p:txBody>
      </p:sp>
    </p:spTree>
    <p:extLst>
      <p:ext uri="{BB962C8B-B14F-4D97-AF65-F5344CB8AC3E}">
        <p14:creationId xmlns:p14="http://schemas.microsoft.com/office/powerpoint/2010/main" val="31923849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Calibri" panose="020F0502020204030204" pitchFamily="34" charset="0"/>
                <a:ea typeface="Calibri" panose="020F0502020204030204" pitchFamily="34" charset="0"/>
                <a:cs typeface="Times New Roman" panose="02020603050405020304" pitchFamily="18" charset="0"/>
              </a:rPr>
              <a:t>If you have multiple people who have travel expenses, you are welcome to combine them into one form and submit the form with the signature of whoever is managing the grant. We are available to help you if you’re confused or have questions when you’re preparing your invoice. </a:t>
            </a:r>
          </a:p>
          <a:p>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effectLst/>
                <a:latin typeface="Calibri" panose="020F0502020204030204" pitchFamily="34" charset="0"/>
                <a:cs typeface="Times New Roman" panose="02020603050405020304" pitchFamily="18" charset="0"/>
              </a:rPr>
              <a:t>Your organization may already have a form you use to track mileage for your vehicles. If so, please contact me so I can look at what you use to determine if we can accept that in the place of this travel form.</a:t>
            </a:r>
            <a:endParaRPr lang="en-US" sz="1200" dirty="0"/>
          </a:p>
        </p:txBody>
      </p:sp>
      <p:sp>
        <p:nvSpPr>
          <p:cNvPr id="4" name="Slide Number Placeholder 3"/>
          <p:cNvSpPr>
            <a:spLocks noGrp="1"/>
          </p:cNvSpPr>
          <p:nvPr>
            <p:ph type="sldNum" sz="quarter" idx="5"/>
          </p:nvPr>
        </p:nvSpPr>
        <p:spPr/>
        <p:txBody>
          <a:bodyPr/>
          <a:lstStyle/>
          <a:p>
            <a:fld id="{84F6333F-93F0-45DA-BB6D-A6D79C834466}" type="slidenum">
              <a:rPr lang="en-US" smtClean="0"/>
              <a:t>31</a:t>
            </a:fld>
            <a:endParaRPr lang="en-US"/>
          </a:p>
        </p:txBody>
      </p:sp>
    </p:spTree>
    <p:extLst>
      <p:ext uri="{BB962C8B-B14F-4D97-AF65-F5344CB8AC3E}">
        <p14:creationId xmlns:p14="http://schemas.microsoft.com/office/powerpoint/2010/main" val="8857630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In the Administrative Requirements document, you can find the rules about how much we can reimburse for various travel costs. Lodging rates are a bit more complicated, so please contact me in advance of making overnight lodging reservations if that’s included in your budget. </a:t>
            </a:r>
          </a:p>
          <a:p>
            <a:pPr marL="0" marR="0">
              <a:spcBef>
                <a:spcPts val="0"/>
              </a:spcBef>
              <a:spcAft>
                <a:spcPts val="0"/>
              </a:spcAft>
            </a:pPr>
            <a:endParaRPr lang="en-US" sz="6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effectLst/>
                <a:latin typeface="Calibri" panose="020F0502020204030204" pitchFamily="34" charset="0"/>
                <a:ea typeface="Calibri" panose="020F0502020204030204" pitchFamily="34" charset="0"/>
                <a:cs typeface="Times New Roman" panose="02020603050405020304" pitchFamily="18" charset="0"/>
              </a:rPr>
              <a:t>Many of you have food included in your budget that is outside the bounds of overnight travel, which was approved because it is considered essential to the success of your project. In that case, you’ll see those under General Expenses in your grant budget rather than under travel, and you can just include the receipts without completing a Travel Expense Claim form for it. However, you are still limited to the maximum amount allowed for meals, which is $20 per person. You’ll need to note on your invoice how many people the food was for so we can verify you’re within that maximum. You can just write that on the receipt, or you can include that on the invoice coversheet. </a:t>
            </a:r>
          </a:p>
          <a:p>
            <a:endParaRPr lang="en-US" sz="6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effectLst/>
                <a:latin typeface="Calibri" panose="020F0502020204030204" pitchFamily="34" charset="0"/>
                <a:ea typeface="Calibri" panose="020F0502020204030204" pitchFamily="34" charset="0"/>
                <a:cs typeface="Times New Roman" panose="02020603050405020304" pitchFamily="18" charset="0"/>
              </a:rPr>
              <a:t>When purchasing food as part of the General Expenses category, we are unfortunately </a:t>
            </a:r>
            <a:r>
              <a:rPr lang="en-US" sz="1200" i="1" dirty="0">
                <a:effectLst/>
                <a:latin typeface="Calibri" panose="020F0502020204030204" pitchFamily="34" charset="0"/>
                <a:ea typeface="Calibri" panose="020F0502020204030204" pitchFamily="34" charset="0"/>
                <a:cs typeface="Times New Roman" panose="02020603050405020304" pitchFamily="18" charset="0"/>
              </a:rPr>
              <a:t>not</a:t>
            </a:r>
            <a:r>
              <a:rPr lang="en-US" sz="1200" dirty="0">
                <a:effectLst/>
                <a:latin typeface="Calibri" panose="020F0502020204030204" pitchFamily="34" charset="0"/>
                <a:ea typeface="Calibri" panose="020F0502020204030204" pitchFamily="34" charset="0"/>
                <a:cs typeface="Times New Roman" panose="02020603050405020304" pitchFamily="18" charset="0"/>
              </a:rPr>
              <a:t> able to pay for tips. I know this is a lot of information, so please feel free to check in with any questions as you prepare your invoices. And refer to the Administrative Requirements document as needed.</a:t>
            </a:r>
            <a:endParaRPr lang="en-US" sz="1200" dirty="0"/>
          </a:p>
        </p:txBody>
      </p:sp>
      <p:sp>
        <p:nvSpPr>
          <p:cNvPr id="4" name="Slide Number Placeholder 3"/>
          <p:cNvSpPr>
            <a:spLocks noGrp="1"/>
          </p:cNvSpPr>
          <p:nvPr>
            <p:ph type="sldNum" sz="quarter" idx="5"/>
          </p:nvPr>
        </p:nvSpPr>
        <p:spPr/>
        <p:txBody>
          <a:bodyPr/>
          <a:lstStyle/>
          <a:p>
            <a:fld id="{84F6333F-93F0-45DA-BB6D-A6D79C834466}" type="slidenum">
              <a:rPr lang="en-US" smtClean="0"/>
              <a:t>32</a:t>
            </a:fld>
            <a:endParaRPr lang="en-US"/>
          </a:p>
        </p:txBody>
      </p:sp>
    </p:spTree>
    <p:extLst>
      <p:ext uri="{BB962C8B-B14F-4D97-AF65-F5344CB8AC3E}">
        <p14:creationId xmlns:p14="http://schemas.microsoft.com/office/powerpoint/2010/main" val="35096428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7697E9-1A4B-0BB0-12AD-32A9E9E02A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8A9AE6-4A0E-FB3E-9164-75DF36E645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7E88DD-B8C9-C567-4BF3-0276E5E10917}"/>
              </a:ext>
            </a:extLst>
          </p:cNvPr>
          <p:cNvSpPr>
            <a:spLocks noGrp="1"/>
          </p:cNvSpPr>
          <p:nvPr>
            <p:ph type="body" idx="1"/>
          </p:nvPr>
        </p:nvSpPr>
        <p:spPr/>
        <p:txBody>
          <a:bodyPr/>
          <a:lstStyle/>
          <a:p>
            <a:r>
              <a:rPr lang="en-US" sz="1200" b="0" dirty="0">
                <a:effectLst/>
                <a:latin typeface="Calibri" panose="020F0502020204030204" pitchFamily="34" charset="0"/>
                <a:ea typeface="Calibri" panose="020F0502020204030204" pitchFamily="34" charset="0"/>
                <a:cs typeface="Times New Roman" panose="02020603050405020304" pitchFamily="18" charset="0"/>
              </a:rPr>
              <a:t>For those of you with stipends as part of your grant budget, *we have stipend forms you can use also in the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Backup Documentation </a:t>
            </a:r>
            <a:r>
              <a:rPr lang="en-US" sz="1200" b="0" dirty="0">
                <a:effectLst/>
                <a:latin typeface="Calibri" panose="020F0502020204030204" pitchFamily="34" charset="0"/>
                <a:ea typeface="Calibri" panose="020F0502020204030204" pitchFamily="34" charset="0"/>
                <a:cs typeface="Times New Roman" panose="02020603050405020304" pitchFamily="18" charset="0"/>
              </a:rPr>
              <a:t>section on our Grantees page. </a:t>
            </a:r>
            <a:endParaRPr lang="en-US" sz="1200" dirty="0"/>
          </a:p>
        </p:txBody>
      </p:sp>
      <p:sp>
        <p:nvSpPr>
          <p:cNvPr id="4" name="Slide Number Placeholder 3">
            <a:extLst>
              <a:ext uri="{FF2B5EF4-FFF2-40B4-BE49-F238E27FC236}">
                <a16:creationId xmlns:a16="http://schemas.microsoft.com/office/drawing/2014/main" id="{57527F00-2592-BAF6-E324-DF3269DA17EA}"/>
              </a:ext>
            </a:extLst>
          </p:cNvPr>
          <p:cNvSpPr>
            <a:spLocks noGrp="1"/>
          </p:cNvSpPr>
          <p:nvPr>
            <p:ph type="sldNum" sz="quarter" idx="5"/>
          </p:nvPr>
        </p:nvSpPr>
        <p:spPr/>
        <p:txBody>
          <a:bodyPr/>
          <a:lstStyle/>
          <a:p>
            <a:fld id="{84F6333F-93F0-45DA-BB6D-A6D79C834466}" type="slidenum">
              <a:rPr lang="en-US" smtClean="0"/>
              <a:t>33</a:t>
            </a:fld>
            <a:endParaRPr lang="en-US"/>
          </a:p>
        </p:txBody>
      </p:sp>
    </p:spTree>
    <p:extLst>
      <p:ext uri="{BB962C8B-B14F-4D97-AF65-F5344CB8AC3E}">
        <p14:creationId xmlns:p14="http://schemas.microsoft.com/office/powerpoint/2010/main" val="16597939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effectLst/>
                <a:latin typeface="Calibri" panose="020F0502020204030204" pitchFamily="34" charset="0"/>
                <a:ea typeface="Calibri" panose="020F0502020204030204" pitchFamily="34" charset="0"/>
                <a:cs typeface="Times New Roman" panose="02020603050405020304" pitchFamily="18" charset="0"/>
              </a:rPr>
              <a:t>We do need backup documentation for stipends since they fall under General Expenses and not Personnel. </a:t>
            </a:r>
            <a:r>
              <a:rPr lang="en-US" dirty="0"/>
              <a:t>You are welcome to use our stipends form or your own documentation if it includes a similar level of information.</a:t>
            </a:r>
          </a:p>
        </p:txBody>
      </p:sp>
      <p:sp>
        <p:nvSpPr>
          <p:cNvPr id="4" name="Slide Number Placeholder 3"/>
          <p:cNvSpPr>
            <a:spLocks noGrp="1"/>
          </p:cNvSpPr>
          <p:nvPr>
            <p:ph type="sldNum" sz="quarter" idx="5"/>
          </p:nvPr>
        </p:nvSpPr>
        <p:spPr/>
        <p:txBody>
          <a:bodyPr/>
          <a:lstStyle/>
          <a:p>
            <a:fld id="{84F6333F-93F0-45DA-BB6D-A6D79C834466}" type="slidenum">
              <a:rPr lang="en-US" smtClean="0"/>
              <a:t>34</a:t>
            </a:fld>
            <a:endParaRPr lang="en-US"/>
          </a:p>
        </p:txBody>
      </p:sp>
    </p:spTree>
    <p:extLst>
      <p:ext uri="{BB962C8B-B14F-4D97-AF65-F5344CB8AC3E}">
        <p14:creationId xmlns:p14="http://schemas.microsoft.com/office/powerpoint/2010/main" val="1242685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You need to include an address on your invoice, which needs to match the Grantee address in your grant agreement, the one in the top box on page 2. Remember, that’s the address the checks are sent to. If that address changes, we have a form that you can complete. That needs to be done before we can process an invoice with a new address. If you’re part of a large entity with multiple addresses, especially if someone else, like an accounting department, is submitting your invoices, please check in with them so they know what address needs to be on the invoice. </a:t>
            </a:r>
          </a:p>
          <a:p>
            <a:pPr marL="0" marR="0">
              <a:spcBef>
                <a:spcPts val="0"/>
              </a:spcBef>
              <a:spcAft>
                <a:spcPts val="0"/>
              </a:spcAft>
            </a:pPr>
            <a:endParaRPr lang="en-US" sz="6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effectLst/>
                <a:latin typeface="Calibri" panose="020F0502020204030204" pitchFamily="34" charset="0"/>
                <a:ea typeface="Calibri" panose="020F0502020204030204" pitchFamily="34" charset="0"/>
                <a:cs typeface="Times New Roman" panose="02020603050405020304" pitchFamily="18" charset="0"/>
              </a:rPr>
              <a:t>The State of California says that you should receive a check within 45 days of us receiving an accurate, complete invoice. In that time it passes through several people’s desks and several offices. The first step is me approving your invoice, and I’ll notify the person who submits your invoice when I’ve approved it. If you don’t hear from me in a few days, feel free to email me again. If you don’t receive your check in 45 days, please let me know. If that happens, we can ask our accounting staff to track the status of your check. </a:t>
            </a:r>
          </a:p>
          <a:p>
            <a:endParaRPr lang="en-US" sz="600" dirty="0">
              <a:effectLst/>
              <a:latin typeface="Calibri" panose="020F0502020204030204" pitchFamily="34" charset="0"/>
              <a:cs typeface="Times New Roman" panose="02020603050405020304" pitchFamily="18" charset="0"/>
            </a:endParaRPr>
          </a:p>
          <a:p>
            <a:r>
              <a:rPr lang="en-US" sz="1200" dirty="0">
                <a:effectLst/>
                <a:latin typeface="Calibri" panose="020F0502020204030204" pitchFamily="34" charset="0"/>
                <a:cs typeface="Times New Roman" panose="02020603050405020304" pitchFamily="18" charset="0"/>
              </a:rPr>
              <a:t>An exception to that is at the end of our fiscal year, when our accounting office and the State Controller’s Office will hold invoices while they are working on closing their books for the year. Invoices submitted in late May and June may not be paid until later in July. This also applies to Advance Payment Requests. Please keep that in mind. </a:t>
            </a:r>
            <a:endParaRPr lang="en-US" sz="1200" dirty="0"/>
          </a:p>
        </p:txBody>
      </p:sp>
      <p:sp>
        <p:nvSpPr>
          <p:cNvPr id="4" name="Slide Number Placeholder 3"/>
          <p:cNvSpPr>
            <a:spLocks noGrp="1"/>
          </p:cNvSpPr>
          <p:nvPr>
            <p:ph type="sldNum" sz="quarter" idx="5"/>
          </p:nvPr>
        </p:nvSpPr>
        <p:spPr/>
        <p:txBody>
          <a:bodyPr/>
          <a:lstStyle/>
          <a:p>
            <a:fld id="{84F6333F-93F0-45DA-BB6D-A6D79C834466}" type="slidenum">
              <a:rPr lang="en-US" smtClean="0"/>
              <a:t>35</a:t>
            </a:fld>
            <a:endParaRPr lang="en-US"/>
          </a:p>
        </p:txBody>
      </p:sp>
    </p:spTree>
    <p:extLst>
      <p:ext uri="{BB962C8B-B14F-4D97-AF65-F5344CB8AC3E}">
        <p14:creationId xmlns:p14="http://schemas.microsoft.com/office/powerpoint/2010/main" val="41724636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Calibri" panose="020F0502020204030204" pitchFamily="34" charset="0"/>
                <a:ea typeface="Calibri" panose="020F0502020204030204" pitchFamily="34" charset="0"/>
                <a:cs typeface="Times New Roman" panose="02020603050405020304" pitchFamily="18" charset="0"/>
              </a:rPr>
              <a:t>Also on the Grantee webpage is an Invoice Checklist. This is just for your use if you find it helpful. It lists the required items I’ve mentioned, and includes reminders like checking your math. </a:t>
            </a:r>
            <a:endParaRPr lang="en-US" sz="1200" dirty="0"/>
          </a:p>
        </p:txBody>
      </p:sp>
      <p:sp>
        <p:nvSpPr>
          <p:cNvPr id="4" name="Slide Number Placeholder 3"/>
          <p:cNvSpPr>
            <a:spLocks noGrp="1"/>
          </p:cNvSpPr>
          <p:nvPr>
            <p:ph type="sldNum" sz="quarter" idx="5"/>
          </p:nvPr>
        </p:nvSpPr>
        <p:spPr/>
        <p:txBody>
          <a:bodyPr/>
          <a:lstStyle/>
          <a:p>
            <a:fld id="{84F6333F-93F0-45DA-BB6D-A6D79C834466}" type="slidenum">
              <a:rPr lang="en-US" smtClean="0"/>
              <a:t>36</a:t>
            </a:fld>
            <a:endParaRPr lang="en-US"/>
          </a:p>
        </p:txBody>
      </p:sp>
    </p:spTree>
    <p:extLst>
      <p:ext uri="{BB962C8B-B14F-4D97-AF65-F5344CB8AC3E}">
        <p14:creationId xmlns:p14="http://schemas.microsoft.com/office/powerpoint/2010/main" val="25869254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Back to Grantee Webpage screenshot. Below the Invoicing section, you can find the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Advance Payments </a:t>
            </a:r>
            <a:r>
              <a:rPr lang="en-US" sz="1200" dirty="0">
                <a:effectLst/>
                <a:latin typeface="Calibri" panose="020F0502020204030204" pitchFamily="34" charset="0"/>
                <a:ea typeface="Calibri" panose="020F0502020204030204" pitchFamily="34" charset="0"/>
                <a:cs typeface="Times New Roman" panose="02020603050405020304" pitchFamily="18" charset="0"/>
              </a:rPr>
              <a:t>section with the guidelines, request form, and documentation form. </a:t>
            </a:r>
            <a:endParaRPr lang="en-US" dirty="0"/>
          </a:p>
        </p:txBody>
      </p:sp>
      <p:sp>
        <p:nvSpPr>
          <p:cNvPr id="4" name="Slide Number Placeholder 3"/>
          <p:cNvSpPr>
            <a:spLocks noGrp="1"/>
          </p:cNvSpPr>
          <p:nvPr>
            <p:ph type="sldNum" sz="quarter" idx="5"/>
          </p:nvPr>
        </p:nvSpPr>
        <p:spPr/>
        <p:txBody>
          <a:bodyPr/>
          <a:lstStyle/>
          <a:p>
            <a:fld id="{84F6333F-93F0-45DA-BB6D-A6D79C834466}" type="slidenum">
              <a:rPr lang="en-US" smtClean="0"/>
              <a:t>37</a:t>
            </a:fld>
            <a:endParaRPr lang="en-US"/>
          </a:p>
        </p:txBody>
      </p:sp>
    </p:spTree>
    <p:extLst>
      <p:ext uri="{BB962C8B-B14F-4D97-AF65-F5344CB8AC3E}">
        <p14:creationId xmlns:p14="http://schemas.microsoft.com/office/powerpoint/2010/main" val="31242441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all of you are eligible for Advance Payments or plan on requesting Advance Payments, so I’ll go over Advance Payments quickly. </a:t>
            </a:r>
          </a:p>
          <a:p>
            <a:endParaRPr lang="en-US" dirty="0"/>
          </a:p>
          <a:p>
            <a:r>
              <a:rPr lang="en-US" dirty="0"/>
              <a:t>Please refer to the </a:t>
            </a:r>
            <a:r>
              <a:rPr lang="en-US" b="1" dirty="0"/>
              <a:t>Advance Payment Guidelines </a:t>
            </a:r>
            <a:r>
              <a:rPr lang="en-US" b="0" dirty="0"/>
              <a:t>for full details on eligibility and administrative requirements , and please reach out to me if you have any questions. Advance payments are available </a:t>
            </a:r>
            <a:r>
              <a:rPr lang="en-US" dirty="0">
                <a:latin typeface="Avenir Next LT Pro" panose="020B0504020202020204" pitchFamily="34" charset="0"/>
              </a:rPr>
              <a:t>for non-profit organizations, projects of non-profit fiscal sponsors, and federally recognized Tribes</a:t>
            </a:r>
            <a:endParaRPr lang="en-US" b="0" dirty="0"/>
          </a:p>
          <a:p>
            <a:endParaRPr lang="en-US" b="0" dirty="0"/>
          </a:p>
          <a:p>
            <a:r>
              <a:rPr lang="en-US" b="0" dirty="0"/>
              <a:t>One important thing from the guidelines that I’ll note is that you can request a maximum 25% of total grant funds at a time. You will also need to spend 100% of a payment before requesting the next payment. We’ll go into how to document that in a little bit. The last 25% of grant funds </a:t>
            </a:r>
            <a:r>
              <a:rPr lang="en-US" b="1" dirty="0"/>
              <a:t>cannot</a:t>
            </a:r>
            <a:r>
              <a:rPr lang="en-US" b="0" dirty="0"/>
              <a:t> be advanced, so you will need to submit an invoice for any expenses using the last 25% of grant funds. </a:t>
            </a:r>
          </a:p>
          <a:p>
            <a:endParaRPr lang="en-US" b="0" dirty="0"/>
          </a:p>
          <a:p>
            <a:r>
              <a:rPr lang="en-US" b="0" dirty="0"/>
              <a:t>We’re excited to offer advance payments for our first time. We’re learning right along all of you, so please reach out with any questions or feedback about the process. </a:t>
            </a:r>
          </a:p>
          <a:p>
            <a:endParaRPr lang="en-US" dirty="0"/>
          </a:p>
        </p:txBody>
      </p:sp>
      <p:sp>
        <p:nvSpPr>
          <p:cNvPr id="4" name="Slide Number Placeholder 3"/>
          <p:cNvSpPr>
            <a:spLocks noGrp="1"/>
          </p:cNvSpPr>
          <p:nvPr>
            <p:ph type="sldNum" sz="quarter" idx="5"/>
          </p:nvPr>
        </p:nvSpPr>
        <p:spPr/>
        <p:txBody>
          <a:bodyPr/>
          <a:lstStyle/>
          <a:p>
            <a:fld id="{84F6333F-93F0-45DA-BB6D-A6D79C834466}" type="slidenum">
              <a:rPr lang="en-US" smtClean="0"/>
              <a:t>38</a:t>
            </a:fld>
            <a:endParaRPr lang="en-US"/>
          </a:p>
        </p:txBody>
      </p:sp>
    </p:spTree>
    <p:extLst>
      <p:ext uri="{BB962C8B-B14F-4D97-AF65-F5344CB8AC3E}">
        <p14:creationId xmlns:p14="http://schemas.microsoft.com/office/powerpoint/2010/main" val="26752823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Here’s what the Advance Payment Request form looks like. Do not submit an advance payment request until after your grant start date and you have a signed grant agreement. It can take up to 45 days to receive payment after submission, like invoices. This form needs to be signed by the same person who signed the grant agreement</a:t>
            </a:r>
          </a:p>
        </p:txBody>
      </p:sp>
      <p:sp>
        <p:nvSpPr>
          <p:cNvPr id="4" name="Slide Number Placeholder 3"/>
          <p:cNvSpPr>
            <a:spLocks noGrp="1"/>
          </p:cNvSpPr>
          <p:nvPr>
            <p:ph type="sldNum" sz="quarter" idx="5"/>
          </p:nvPr>
        </p:nvSpPr>
        <p:spPr/>
        <p:txBody>
          <a:bodyPr/>
          <a:lstStyle/>
          <a:p>
            <a:fld id="{84F6333F-93F0-45DA-BB6D-A6D79C834466}" type="slidenum">
              <a:rPr lang="en-US" smtClean="0"/>
              <a:t>39</a:t>
            </a:fld>
            <a:endParaRPr lang="en-US"/>
          </a:p>
        </p:txBody>
      </p:sp>
    </p:spTree>
    <p:extLst>
      <p:ext uri="{BB962C8B-B14F-4D97-AF65-F5344CB8AC3E}">
        <p14:creationId xmlns:p14="http://schemas.microsoft.com/office/powerpoint/2010/main" val="3162934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grantees who already have signed grant agreements, you will already have done some of the next slides. After you send me your completed info collection sheet that I emailed out in April, I use that information along with language from your proposal to draft your grant agreement. When I send you your draft grant agreement to review, you will also receive a STD 204 Form or a Payee Data Record Form to complete and sign. The organization name and address on this form should be the Grantee’s official name and address, which will be where checks are mailed to. </a:t>
            </a:r>
          </a:p>
        </p:txBody>
      </p:sp>
      <p:sp>
        <p:nvSpPr>
          <p:cNvPr id="4" name="Slide Number Placeholder 3"/>
          <p:cNvSpPr>
            <a:spLocks noGrp="1"/>
          </p:cNvSpPr>
          <p:nvPr>
            <p:ph type="sldNum" sz="quarter" idx="5"/>
          </p:nvPr>
        </p:nvSpPr>
        <p:spPr/>
        <p:txBody>
          <a:bodyPr/>
          <a:lstStyle/>
          <a:p>
            <a:fld id="{84F6333F-93F0-45DA-BB6D-A6D79C834466}" type="slidenum">
              <a:rPr lang="en-US" smtClean="0"/>
              <a:t>4</a:t>
            </a:fld>
            <a:endParaRPr lang="en-US"/>
          </a:p>
        </p:txBody>
      </p:sp>
    </p:spTree>
    <p:extLst>
      <p:ext uri="{BB962C8B-B14F-4D97-AF65-F5344CB8AC3E}">
        <p14:creationId xmlns:p14="http://schemas.microsoft.com/office/powerpoint/2010/main" val="18181668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Advanced Funds Documentation form is what you will complete to show how you spent the advanced funds. We will reference these forms to see if you have spent down 100% of an advance payment and are eligible to request another payment. This form is similar to invoicing but with some additional information needed. </a:t>
            </a:r>
          </a:p>
          <a:p>
            <a:endParaRPr lang="en-US" dirty="0"/>
          </a:p>
          <a:p>
            <a:r>
              <a:rPr lang="en-US" dirty="0"/>
              <a:t>You will need to include the bank interest earned on the advance payments. This will be </a:t>
            </a:r>
            <a:r>
              <a:rPr lang="en-US" u="sng" dirty="0"/>
              <a:t>subtracted</a:t>
            </a:r>
            <a:r>
              <a:rPr lang="en-US" b="1" u="none" dirty="0"/>
              <a:t> </a:t>
            </a:r>
            <a:r>
              <a:rPr lang="en-US" b="0" u="none" dirty="0"/>
              <a:t>from your total for our tracking purposes. Refer to the Advance Payment Guidelines for more details on the requirements for depositing your advanced funds.</a:t>
            </a:r>
          </a:p>
          <a:p>
            <a:endParaRPr lang="en-US" b="0" u="none" dirty="0"/>
          </a:p>
          <a:p>
            <a:r>
              <a:rPr lang="en-US" b="0" u="none" dirty="0"/>
              <a:t>You will need to include the tasks in your grant agreement timeline that you completed with the advanced funds. You will also need to include the same backup documentation that’s required for invoices. And you will need to submit this documentation quarterly along with progress reports while you have advanced funds that have not been spent. We’ll get more into that quarterly schedule when we talk about progress reports. </a:t>
            </a:r>
          </a:p>
        </p:txBody>
      </p:sp>
      <p:sp>
        <p:nvSpPr>
          <p:cNvPr id="4" name="Slide Number Placeholder 3"/>
          <p:cNvSpPr>
            <a:spLocks noGrp="1"/>
          </p:cNvSpPr>
          <p:nvPr>
            <p:ph type="sldNum" sz="quarter" idx="5"/>
          </p:nvPr>
        </p:nvSpPr>
        <p:spPr/>
        <p:txBody>
          <a:bodyPr/>
          <a:lstStyle/>
          <a:p>
            <a:fld id="{84F6333F-93F0-45DA-BB6D-A6D79C834466}" type="slidenum">
              <a:rPr lang="en-US" smtClean="0"/>
              <a:t>40</a:t>
            </a:fld>
            <a:endParaRPr lang="en-US"/>
          </a:p>
        </p:txBody>
      </p:sp>
    </p:spTree>
    <p:extLst>
      <p:ext uri="{BB962C8B-B14F-4D97-AF65-F5344CB8AC3E}">
        <p14:creationId xmlns:p14="http://schemas.microsoft.com/office/powerpoint/2010/main" val="31702786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Again, if you need to make changes to any part of the grant agreement, you need to get in touch with me as early as possible. You need prior written approval for changes, including grant budget changes such as adding a budget item under General Expenses or shifting funds from Personnel to Travel. Often that approval can be a quick email response, but more substantial changes may require signatures. Please don’t wait to request a change until you’re submitting an invoice. That will delay the processing of your invoice.</a:t>
            </a:r>
          </a:p>
          <a:p>
            <a:pPr marL="0" marR="0">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effectLst/>
                <a:latin typeface="Calibri" panose="020F0502020204030204" pitchFamily="34" charset="0"/>
                <a:ea typeface="Calibri" panose="020F0502020204030204" pitchFamily="34" charset="0"/>
                <a:cs typeface="Times New Roman" panose="02020603050405020304" pitchFamily="18" charset="0"/>
              </a:rPr>
              <a:t>Something that doesn’t need prior approval is if a line item in your budget changes 10% or less, as long as you stay within your total grant budget. This includes changes to the rate of pay for a position in the budget. We do have to consider the pay rates when we’re evaluating grant proposals and the understanding is that they reflect the reality of what staff will be paid.</a:t>
            </a:r>
          </a:p>
        </p:txBody>
      </p:sp>
      <p:sp>
        <p:nvSpPr>
          <p:cNvPr id="4" name="Slide Number Placeholder 3"/>
          <p:cNvSpPr>
            <a:spLocks noGrp="1"/>
          </p:cNvSpPr>
          <p:nvPr>
            <p:ph type="sldNum" sz="quarter" idx="5"/>
          </p:nvPr>
        </p:nvSpPr>
        <p:spPr/>
        <p:txBody>
          <a:bodyPr/>
          <a:lstStyle/>
          <a:p>
            <a:fld id="{84F6333F-93F0-45DA-BB6D-A6D79C834466}" type="slidenum">
              <a:rPr lang="en-US" smtClean="0"/>
              <a:t>41</a:t>
            </a:fld>
            <a:endParaRPr lang="en-US"/>
          </a:p>
        </p:txBody>
      </p:sp>
    </p:spTree>
    <p:extLst>
      <p:ext uri="{BB962C8B-B14F-4D97-AF65-F5344CB8AC3E}">
        <p14:creationId xmlns:p14="http://schemas.microsoft.com/office/powerpoint/2010/main" val="32573600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5983E9-613F-F4DB-9F77-038A3E20E5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CABB64-AF98-2F31-6F36-84BC440804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673581-1B0E-C192-C285-91F2E6067394}"/>
              </a:ext>
            </a:extLst>
          </p:cNvPr>
          <p:cNvSpPr>
            <a:spLocks noGrp="1"/>
          </p:cNvSpPr>
          <p:nvPr>
            <p:ph type="body" idx="1"/>
          </p:nvPr>
        </p:nvSpPr>
        <p:spPr/>
        <p:txBody>
          <a:bodyPr/>
          <a:lstStyle/>
          <a:p>
            <a:r>
              <a:rPr lang="en-US" dirty="0"/>
              <a:t>Now let’s get into the Reporting requirements for your grant. </a:t>
            </a:r>
          </a:p>
        </p:txBody>
      </p:sp>
      <p:sp>
        <p:nvSpPr>
          <p:cNvPr id="4" name="Slide Number Placeholder 3">
            <a:extLst>
              <a:ext uri="{FF2B5EF4-FFF2-40B4-BE49-F238E27FC236}">
                <a16:creationId xmlns:a16="http://schemas.microsoft.com/office/drawing/2014/main" id="{E033121D-2CE8-1C56-A9BC-80B009A5D4B5}"/>
              </a:ext>
            </a:extLst>
          </p:cNvPr>
          <p:cNvSpPr>
            <a:spLocks noGrp="1"/>
          </p:cNvSpPr>
          <p:nvPr>
            <p:ph type="sldNum" sz="quarter" idx="5"/>
          </p:nvPr>
        </p:nvSpPr>
        <p:spPr/>
        <p:txBody>
          <a:bodyPr/>
          <a:lstStyle/>
          <a:p>
            <a:fld id="{84F6333F-93F0-45DA-BB6D-A6D79C834466}" type="slidenum">
              <a:rPr lang="en-US" smtClean="0"/>
              <a:t>42</a:t>
            </a:fld>
            <a:endParaRPr lang="en-US"/>
          </a:p>
        </p:txBody>
      </p:sp>
    </p:spTree>
    <p:extLst>
      <p:ext uri="{BB962C8B-B14F-4D97-AF65-F5344CB8AC3E}">
        <p14:creationId xmlns:p14="http://schemas.microsoft.com/office/powerpoint/2010/main" val="405070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Back to the Grantee webpage. This is a screenshot that shows the page scrolled farther down to the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Reporting </a:t>
            </a:r>
            <a:r>
              <a:rPr lang="en-US" sz="1200" b="0" dirty="0">
                <a:effectLst/>
                <a:latin typeface="Calibri" panose="020F0502020204030204" pitchFamily="34" charset="0"/>
                <a:ea typeface="Calibri" panose="020F0502020204030204" pitchFamily="34" charset="0"/>
                <a:cs typeface="Times New Roman" panose="02020603050405020304" pitchFamily="18" charset="0"/>
              </a:rPr>
              <a:t>section with more details and resources for both progress reports and your final report.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4F6333F-93F0-45DA-BB6D-A6D79C834466}" type="slidenum">
              <a:rPr lang="en-US" smtClean="0"/>
              <a:t>43</a:t>
            </a:fld>
            <a:endParaRPr lang="en-US"/>
          </a:p>
        </p:txBody>
      </p:sp>
    </p:spTree>
    <p:extLst>
      <p:ext uri="{BB962C8B-B14F-4D97-AF65-F5344CB8AC3E}">
        <p14:creationId xmlns:p14="http://schemas.microsoft.com/office/powerpoint/2010/main" val="9530028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109F1-1F80-B885-1AD3-6EC0C260B2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B9939C-2E73-4EE6-B3FA-8326EA7803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52360E-EECC-5C11-FE1F-DCFF73C523F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Your grant agreement includes detailed instructions on reporting requirements, including progress reports. If you have a short grant period, you might not have any progress reports. If you do have them, it will tell you the date or dates they’re due. We’ll send reminder emails a couple of weeks before your reports are due, but it’s your responsibility to keep track of your own due dates. Progress reports are not meant to be a burden. They can be fairly short. </a:t>
            </a:r>
          </a:p>
        </p:txBody>
      </p:sp>
      <p:sp>
        <p:nvSpPr>
          <p:cNvPr id="4" name="Slide Number Placeholder 3">
            <a:extLst>
              <a:ext uri="{FF2B5EF4-FFF2-40B4-BE49-F238E27FC236}">
                <a16:creationId xmlns:a16="http://schemas.microsoft.com/office/drawing/2014/main" id="{CD705D7F-5D3E-8ACE-3592-B9B16C5C9253}"/>
              </a:ext>
            </a:extLst>
          </p:cNvPr>
          <p:cNvSpPr>
            <a:spLocks noGrp="1"/>
          </p:cNvSpPr>
          <p:nvPr>
            <p:ph type="sldNum" sz="quarter" idx="5"/>
          </p:nvPr>
        </p:nvSpPr>
        <p:spPr/>
        <p:txBody>
          <a:bodyPr/>
          <a:lstStyle/>
          <a:p>
            <a:fld id="{84F6333F-93F0-45DA-BB6D-A6D79C834466}" type="slidenum">
              <a:rPr lang="en-US" smtClean="0"/>
              <a:t>44</a:t>
            </a:fld>
            <a:endParaRPr lang="en-US"/>
          </a:p>
        </p:txBody>
      </p:sp>
    </p:spTree>
    <p:extLst>
      <p:ext uri="{BB962C8B-B14F-4D97-AF65-F5344CB8AC3E}">
        <p14:creationId xmlns:p14="http://schemas.microsoft.com/office/powerpoint/2010/main" val="8469890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Calibri" panose="020F0502020204030204" pitchFamily="34" charset="0"/>
                <a:ea typeface="Calibri" panose="020F0502020204030204" pitchFamily="34" charset="0"/>
                <a:cs typeface="Times New Roman" panose="02020603050405020304" pitchFamily="18" charset="0"/>
              </a:rPr>
              <a:t>We have a list of progress report questions in a word document on our For Grantees page if that’s helpful to work from. They can be a document attached to an email, or they can just be in the body of an email. If you prefer, you can make an appointment for a phone call and you can do your progress report as a short conversation. It’s a chance to say if things are on track or if any issues have come up. How are things going and how do you expect them to go as the grant project continues? As I mentioned, if at any time you think you need to make changes to what’s in your grant agreement you need to contact me for pre-approval, but this is a scheduled time to do that if necessary. </a:t>
            </a:r>
            <a:endParaRPr lang="en-US" sz="1200" dirty="0"/>
          </a:p>
        </p:txBody>
      </p:sp>
      <p:sp>
        <p:nvSpPr>
          <p:cNvPr id="4" name="Slide Number Placeholder 3"/>
          <p:cNvSpPr>
            <a:spLocks noGrp="1"/>
          </p:cNvSpPr>
          <p:nvPr>
            <p:ph type="sldNum" sz="quarter" idx="5"/>
          </p:nvPr>
        </p:nvSpPr>
        <p:spPr/>
        <p:txBody>
          <a:bodyPr/>
          <a:lstStyle/>
          <a:p>
            <a:fld id="{84F6333F-93F0-45DA-BB6D-A6D79C834466}" type="slidenum">
              <a:rPr lang="en-US" smtClean="0"/>
              <a:t>45</a:t>
            </a:fld>
            <a:endParaRPr lang="en-US"/>
          </a:p>
        </p:txBody>
      </p:sp>
    </p:spTree>
    <p:extLst>
      <p:ext uri="{BB962C8B-B14F-4D97-AF65-F5344CB8AC3E}">
        <p14:creationId xmlns:p14="http://schemas.microsoft.com/office/powerpoint/2010/main" val="235519622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C1CAB8-A6CD-3E6A-65EE-332DAED5F9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49A688-76C9-B2DD-680C-F6055359C5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B2D984-B180-2569-65AD-7A6E3B566E9F}"/>
              </a:ext>
            </a:extLst>
          </p:cNvPr>
          <p:cNvSpPr>
            <a:spLocks noGrp="1"/>
          </p:cNvSpPr>
          <p:nvPr>
            <p:ph type="body" idx="1"/>
          </p:nvPr>
        </p:nvSpPr>
        <p:spPr/>
        <p:txBody>
          <a:bodyPr/>
          <a:lstStyle/>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Back to the reporting section in your grant agreement. </a:t>
            </a:r>
          </a:p>
          <a:p>
            <a:pPr marL="0" marR="0">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As you see at the top of this section, there is a different progress reporting schedule if you request advance payments. This schedule replaces the schedule below while you have advanced funds. As mentioned previously, you will need to submit Advanced Funds documentation along with these quarterly progress reports. The 2</a:t>
            </a:r>
            <a:r>
              <a:rPr lang="en-US" sz="1200" baseline="30000" dirty="0">
                <a:effectLst/>
                <a:latin typeface="Calibri" panose="020F0502020204030204" pitchFamily="34" charset="0"/>
                <a:ea typeface="Calibri" panose="020F0502020204030204" pitchFamily="34" charset="0"/>
                <a:cs typeface="Times New Roman" panose="02020603050405020304" pitchFamily="18" charset="0"/>
              </a:rPr>
              <a:t>nd</a:t>
            </a:r>
            <a:r>
              <a:rPr lang="en-US" sz="1200" dirty="0">
                <a:effectLst/>
                <a:latin typeface="Calibri" panose="020F0502020204030204" pitchFamily="34" charset="0"/>
                <a:ea typeface="Calibri" panose="020F0502020204030204" pitchFamily="34" charset="0"/>
                <a:cs typeface="Times New Roman" panose="02020603050405020304" pitchFamily="18" charset="0"/>
              </a:rPr>
              <a:t> page of the Advanced Funds Documentation (or 2</a:t>
            </a:r>
            <a:r>
              <a:rPr lang="en-US" sz="1200" baseline="30000" dirty="0">
                <a:effectLst/>
                <a:latin typeface="Calibri" panose="020F0502020204030204" pitchFamily="34" charset="0"/>
                <a:ea typeface="Calibri" panose="020F0502020204030204" pitchFamily="34" charset="0"/>
                <a:cs typeface="Times New Roman" panose="02020603050405020304" pitchFamily="18" charset="0"/>
              </a:rPr>
              <a:t>nd</a:t>
            </a:r>
            <a:r>
              <a:rPr lang="en-US" sz="1200" dirty="0">
                <a:effectLst/>
                <a:latin typeface="Calibri" panose="020F0502020204030204" pitchFamily="34" charset="0"/>
                <a:ea typeface="Calibri" panose="020F0502020204030204" pitchFamily="34" charset="0"/>
                <a:cs typeface="Times New Roman" panose="02020603050405020304" pitchFamily="18" charset="0"/>
              </a:rPr>
              <a:t> tab if using the Excel version) includes the progress report questions and areas to type in your answers. This schedule is likely to be more frequent than the schedule assigned in your grant agreement, so please take special note if you plan requesting advance payments to track these quarterly deadlines.</a:t>
            </a:r>
          </a:p>
        </p:txBody>
      </p:sp>
      <p:sp>
        <p:nvSpPr>
          <p:cNvPr id="4" name="Slide Number Placeholder 3">
            <a:extLst>
              <a:ext uri="{FF2B5EF4-FFF2-40B4-BE49-F238E27FC236}">
                <a16:creationId xmlns:a16="http://schemas.microsoft.com/office/drawing/2014/main" id="{19FF2348-31D4-7177-00F7-5E045EE45E0B}"/>
              </a:ext>
            </a:extLst>
          </p:cNvPr>
          <p:cNvSpPr>
            <a:spLocks noGrp="1"/>
          </p:cNvSpPr>
          <p:nvPr>
            <p:ph type="sldNum" sz="quarter" idx="5"/>
          </p:nvPr>
        </p:nvSpPr>
        <p:spPr/>
        <p:txBody>
          <a:bodyPr/>
          <a:lstStyle/>
          <a:p>
            <a:fld id="{84F6333F-93F0-45DA-BB6D-A6D79C834466}" type="slidenum">
              <a:rPr lang="en-US" smtClean="0"/>
              <a:t>46</a:t>
            </a:fld>
            <a:endParaRPr lang="en-US"/>
          </a:p>
        </p:txBody>
      </p:sp>
    </p:spTree>
    <p:extLst>
      <p:ext uri="{BB962C8B-B14F-4D97-AF65-F5344CB8AC3E}">
        <p14:creationId xmlns:p14="http://schemas.microsoft.com/office/powerpoint/2010/main" val="29457128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7E3CE5-1E7B-E3D8-3D73-863806358A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D98442-E326-6E29-1EA0-9EA61D4018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31C083-6242-11CF-22CF-64FD0D58820E}"/>
              </a:ext>
            </a:extLst>
          </p:cNvPr>
          <p:cNvSpPr>
            <a:spLocks noGrp="1"/>
          </p:cNvSpPr>
          <p:nvPr>
            <p:ph type="body" idx="1"/>
          </p:nvPr>
        </p:nvSpPr>
        <p:spPr/>
        <p:txBody>
          <a:bodyPr/>
          <a:lstStyle/>
          <a:p>
            <a:r>
              <a:rPr lang="en-US" sz="1200" i="1" dirty="0">
                <a:effectLst/>
                <a:latin typeface="Calibri" panose="020F0502020204030204" pitchFamily="34" charset="0"/>
                <a:ea typeface="Calibri" panose="020F0502020204030204" pitchFamily="34" charset="0"/>
                <a:cs typeface="Times New Roman" panose="02020603050405020304" pitchFamily="18" charset="0"/>
              </a:rPr>
              <a:t>Every</a:t>
            </a:r>
            <a:r>
              <a:rPr lang="en-US" sz="1200" dirty="0">
                <a:effectLst/>
                <a:latin typeface="Calibri" panose="020F0502020204030204" pitchFamily="34" charset="0"/>
                <a:ea typeface="Calibri" panose="020F0502020204030204" pitchFamily="34" charset="0"/>
                <a:cs typeface="Times New Roman" panose="02020603050405020304" pitchFamily="18" charset="0"/>
              </a:rPr>
              <a:t> Whale Tail Grant recipient is required to submit a final report. This is an opportunity to hold you accountable to your commitments as part of this grant program, but it’s also an opportunity to hold the Whale Tail Grant Program accountable to its goals and funders. And it’s an opportunity for us to learn from your experiences. What worked, what didn’t, what are your successes that we should be celebrating. </a:t>
            </a:r>
            <a:endParaRPr lang="en-US" sz="1200" dirty="0"/>
          </a:p>
        </p:txBody>
      </p:sp>
      <p:sp>
        <p:nvSpPr>
          <p:cNvPr id="4" name="Slide Number Placeholder 3">
            <a:extLst>
              <a:ext uri="{FF2B5EF4-FFF2-40B4-BE49-F238E27FC236}">
                <a16:creationId xmlns:a16="http://schemas.microsoft.com/office/drawing/2014/main" id="{D67FB63F-65BE-369B-725F-966235587D57}"/>
              </a:ext>
            </a:extLst>
          </p:cNvPr>
          <p:cNvSpPr>
            <a:spLocks noGrp="1"/>
          </p:cNvSpPr>
          <p:nvPr>
            <p:ph type="sldNum" sz="quarter" idx="5"/>
          </p:nvPr>
        </p:nvSpPr>
        <p:spPr/>
        <p:txBody>
          <a:bodyPr/>
          <a:lstStyle/>
          <a:p>
            <a:fld id="{84F6333F-93F0-45DA-BB6D-A6D79C834466}" type="slidenum">
              <a:rPr lang="en-US" smtClean="0"/>
              <a:t>47</a:t>
            </a:fld>
            <a:endParaRPr lang="en-US"/>
          </a:p>
        </p:txBody>
      </p:sp>
    </p:spTree>
    <p:extLst>
      <p:ext uri="{BB962C8B-B14F-4D97-AF65-F5344CB8AC3E}">
        <p14:creationId xmlns:p14="http://schemas.microsoft.com/office/powerpoint/2010/main" val="62345924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Calibri" panose="020F0502020204030204" pitchFamily="34" charset="0"/>
                <a:ea typeface="Calibri" panose="020F0502020204030204" pitchFamily="34" charset="0"/>
                <a:cs typeface="Times New Roman" panose="02020603050405020304" pitchFamily="18" charset="0"/>
              </a:rPr>
              <a:t>Reading further down that page of your grant agreement, here is where you’ll find a list of what to include in your final report, although depending on your particular project, not everything here may be relevant. If you’d like to work from a Word document of these questions, you can download that from the Grantee webpage. </a:t>
            </a:r>
            <a:endParaRPr lang="en-US" sz="1200" dirty="0"/>
          </a:p>
        </p:txBody>
      </p:sp>
      <p:sp>
        <p:nvSpPr>
          <p:cNvPr id="4" name="Slide Number Placeholder 3"/>
          <p:cNvSpPr>
            <a:spLocks noGrp="1"/>
          </p:cNvSpPr>
          <p:nvPr>
            <p:ph type="sldNum" sz="quarter" idx="5"/>
          </p:nvPr>
        </p:nvSpPr>
        <p:spPr/>
        <p:txBody>
          <a:bodyPr/>
          <a:lstStyle/>
          <a:p>
            <a:fld id="{84F6333F-93F0-45DA-BB6D-A6D79C834466}" type="slidenum">
              <a:rPr lang="en-US" smtClean="0"/>
              <a:t>48</a:t>
            </a:fld>
            <a:endParaRPr lang="en-US"/>
          </a:p>
        </p:txBody>
      </p:sp>
    </p:spTree>
    <p:extLst>
      <p:ext uri="{BB962C8B-B14F-4D97-AF65-F5344CB8AC3E}">
        <p14:creationId xmlns:p14="http://schemas.microsoft.com/office/powerpoint/2010/main" val="197131832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Number 1, we need to know who you engaged with your project. The “who” part of your grant proposal was important to your organization receiving this grant, and documenting who you actually reach as you implement your project is really important too. </a:t>
            </a:r>
          </a:p>
          <a:p>
            <a:pPr marL="0" marR="0">
              <a:spcBef>
                <a:spcPts val="0"/>
              </a:spcBef>
              <a:spcAft>
                <a:spcPts val="0"/>
              </a:spcAft>
            </a:pPr>
            <a:endParaRPr lang="en-US" sz="6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effectLst/>
                <a:latin typeface="Calibri" panose="020F0502020204030204" pitchFamily="34" charset="0"/>
                <a:ea typeface="Calibri" panose="020F0502020204030204" pitchFamily="34" charset="0"/>
                <a:cs typeface="Times New Roman" panose="02020603050405020304" pitchFamily="18" charset="0"/>
              </a:rPr>
              <a:t>You should think about how you will collect this demographic information before you start your project, in a way that’s sensitive and respectful to your participants and I’m sure that many of you have already done that. Often, the easiest way to collect it is when people are signing up to participate, if your program operates like that. For example </a:t>
            </a:r>
            <a:r>
              <a:rPr lang="en-US" sz="1100" dirty="0">
                <a:solidFill>
                  <a:srgbClr val="000000"/>
                </a:solidFill>
                <a:effectLst/>
                <a:latin typeface="Calibri" panose="020F0502020204030204" pitchFamily="34" charset="0"/>
                <a:ea typeface="Calibri" panose="020F0502020204030204" pitchFamily="34" charset="0"/>
              </a:rPr>
              <a:t>if you’re running a summer camp, ask for racial and income demographics, and other demographics as applicable, during registration. You can include a decline to respond option, and if it’s helpful you can explain that your funders ask for this information.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6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One tip I’ll share is that if you’re working with school groups and it’s not possible or appropriate to ask for individual responses, you can extrapolate from the demographics of the school. That is, if you don’t have reason to expect that your participants aren’t representative of the school. The California Department of Education makes school data available online at ed-data.org, and School Accountability Report Cards (SARCs) are searchable on sarconline.org. Another website that posts this information is greatschools.org</a:t>
            </a:r>
          </a:p>
          <a:p>
            <a:pPr marL="0" marR="0">
              <a:spcBef>
                <a:spcPts val="0"/>
              </a:spcBef>
              <a:spcAft>
                <a:spcPts val="0"/>
              </a:spcAft>
            </a:pPr>
            <a:endParaRPr lang="en-US" sz="6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100" dirty="0">
                <a:effectLst/>
                <a:latin typeface="Calibri" panose="020F0502020204030204" pitchFamily="34" charset="0"/>
                <a:ea typeface="Calibri" panose="020F0502020204030204" pitchFamily="34" charset="0"/>
                <a:cs typeface="Times New Roman" panose="02020603050405020304" pitchFamily="18" charset="0"/>
              </a:rPr>
              <a:t>We also want to know what you accomplished relative to the goals and objectives you laid out for yourself in your grant proposal. Those goals and objectives are included in the Project Description section of your grant agreement. </a:t>
            </a:r>
            <a:endParaRPr lang="en-US" sz="1100" dirty="0"/>
          </a:p>
        </p:txBody>
      </p:sp>
      <p:sp>
        <p:nvSpPr>
          <p:cNvPr id="4" name="Slide Number Placeholder 3"/>
          <p:cNvSpPr>
            <a:spLocks noGrp="1"/>
          </p:cNvSpPr>
          <p:nvPr>
            <p:ph type="sldNum" sz="quarter" idx="5"/>
          </p:nvPr>
        </p:nvSpPr>
        <p:spPr/>
        <p:txBody>
          <a:bodyPr/>
          <a:lstStyle/>
          <a:p>
            <a:fld id="{84F6333F-93F0-45DA-BB6D-A6D79C834466}" type="slidenum">
              <a:rPr lang="en-US" smtClean="0"/>
              <a:t>49</a:t>
            </a:fld>
            <a:endParaRPr lang="en-US"/>
          </a:p>
        </p:txBody>
      </p:sp>
    </p:spTree>
    <p:extLst>
      <p:ext uri="{BB962C8B-B14F-4D97-AF65-F5344CB8AC3E}">
        <p14:creationId xmlns:p14="http://schemas.microsoft.com/office/powerpoint/2010/main" val="7003175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closer look at this form to go over some common confusion points. </a:t>
            </a:r>
          </a:p>
          <a:p>
            <a:r>
              <a:rPr lang="en-US" dirty="0"/>
              <a:t>The “NAME” field refers to the </a:t>
            </a:r>
            <a:r>
              <a:rPr lang="en-US" b="1" dirty="0"/>
              <a:t>organization’s name</a:t>
            </a:r>
            <a:r>
              <a:rPr lang="en-US" b="0" dirty="0"/>
              <a:t>. Please </a:t>
            </a:r>
            <a:r>
              <a:rPr lang="en-US" b="0" u="sng" dirty="0"/>
              <a:t>do not enter a person’s name into this first row</a:t>
            </a:r>
            <a:r>
              <a:rPr lang="en-US" b="0" dirty="0"/>
              <a:t>. </a:t>
            </a:r>
          </a:p>
          <a:p>
            <a:r>
              <a:rPr lang="en-US" b="0" dirty="0"/>
              <a:t>For this second row, please leave it </a:t>
            </a:r>
            <a:r>
              <a:rPr lang="en-US" b="1" dirty="0"/>
              <a:t>blank </a:t>
            </a:r>
            <a:r>
              <a:rPr lang="en-US" b="0" dirty="0"/>
              <a:t>if your organization does not do business by another name. </a:t>
            </a:r>
          </a:p>
          <a:p>
            <a:r>
              <a:rPr lang="en-US" b="0" dirty="0"/>
              <a:t>Also be sure to check a box under Section 2 – Entity Type, which would be “EXEMPT”. I’m sorry that these state forms can be so confusing!</a:t>
            </a:r>
            <a:endParaRPr lang="en-US" dirty="0"/>
          </a:p>
        </p:txBody>
      </p:sp>
      <p:sp>
        <p:nvSpPr>
          <p:cNvPr id="4" name="Slide Number Placeholder 3"/>
          <p:cNvSpPr>
            <a:spLocks noGrp="1"/>
          </p:cNvSpPr>
          <p:nvPr>
            <p:ph type="sldNum" sz="quarter" idx="5"/>
          </p:nvPr>
        </p:nvSpPr>
        <p:spPr/>
        <p:txBody>
          <a:bodyPr/>
          <a:lstStyle/>
          <a:p>
            <a:fld id="{84F6333F-93F0-45DA-BB6D-A6D79C834466}" type="slidenum">
              <a:rPr lang="en-US" smtClean="0"/>
              <a:t>5</a:t>
            </a:fld>
            <a:endParaRPr lang="en-US"/>
          </a:p>
        </p:txBody>
      </p:sp>
    </p:spTree>
    <p:extLst>
      <p:ext uri="{BB962C8B-B14F-4D97-AF65-F5344CB8AC3E}">
        <p14:creationId xmlns:p14="http://schemas.microsoft.com/office/powerpoint/2010/main" val="383782192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This slide shows more of the Reporting section of your grant agreement.</a:t>
            </a:r>
          </a:p>
          <a:p>
            <a:r>
              <a:rPr lang="en-US" sz="1200" dirty="0">
                <a:effectLst/>
                <a:latin typeface="Calibri" panose="020F0502020204030204" pitchFamily="34" charset="0"/>
                <a:ea typeface="Calibri" panose="020F0502020204030204" pitchFamily="34" charset="0"/>
                <a:cs typeface="Times New Roman" panose="02020603050405020304" pitchFamily="18" charset="0"/>
              </a:rPr>
              <a:t>We’re interested in how and what you understand about your project’s impact. In your grant proposal you were asked to explain how you would assess your impact, and that is referenced in the Project Description of your grant agreement, so don’t forget to do that as you implement your project. In your final report, include results from any surveys you may have given, or quotes from interviews or feedback forms. If student work was a way you evaluated your program, include some samples of that.</a:t>
            </a:r>
          </a:p>
        </p:txBody>
      </p:sp>
      <p:sp>
        <p:nvSpPr>
          <p:cNvPr id="4" name="Slide Number Placeholder 3"/>
          <p:cNvSpPr>
            <a:spLocks noGrp="1"/>
          </p:cNvSpPr>
          <p:nvPr>
            <p:ph type="sldNum" sz="quarter" idx="5"/>
          </p:nvPr>
        </p:nvSpPr>
        <p:spPr/>
        <p:txBody>
          <a:bodyPr/>
          <a:lstStyle/>
          <a:p>
            <a:fld id="{84F6333F-93F0-45DA-BB6D-A6D79C834466}" type="slidenum">
              <a:rPr lang="en-US" smtClean="0"/>
              <a:t>50</a:t>
            </a:fld>
            <a:endParaRPr lang="en-US"/>
          </a:p>
        </p:txBody>
      </p:sp>
    </p:spTree>
    <p:extLst>
      <p:ext uri="{BB962C8B-B14F-4D97-AF65-F5344CB8AC3E}">
        <p14:creationId xmlns:p14="http://schemas.microsoft.com/office/powerpoint/2010/main" val="129969383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If you produced a product with the grant, like a curriculum or booklet or sign, we want to see that. If you got media coverage please let us know and include a copy or a link. And please include photos, and let us know if we have permission to share them publicly, which might be on social media or our website or in a presentation. Please attach the image files to your email rather than only including them embedded in a document. It’s also fine to share things with me in a cloud folder, like google drive, but please make sure that I have access to it.</a:t>
            </a:r>
            <a:endParaRPr lang="en-US" dirty="0"/>
          </a:p>
        </p:txBody>
      </p:sp>
      <p:sp>
        <p:nvSpPr>
          <p:cNvPr id="4" name="Slide Number Placeholder 3"/>
          <p:cNvSpPr>
            <a:spLocks noGrp="1"/>
          </p:cNvSpPr>
          <p:nvPr>
            <p:ph type="sldNum" sz="quarter" idx="5"/>
          </p:nvPr>
        </p:nvSpPr>
        <p:spPr/>
        <p:txBody>
          <a:bodyPr/>
          <a:lstStyle/>
          <a:p>
            <a:fld id="{84F6333F-93F0-45DA-BB6D-A6D79C834466}" type="slidenum">
              <a:rPr lang="en-US" smtClean="0"/>
              <a:t>51</a:t>
            </a:fld>
            <a:endParaRPr lang="en-US"/>
          </a:p>
        </p:txBody>
      </p:sp>
    </p:spTree>
    <p:extLst>
      <p:ext uri="{BB962C8B-B14F-4D97-AF65-F5344CB8AC3E}">
        <p14:creationId xmlns:p14="http://schemas.microsoft.com/office/powerpoint/2010/main" val="30270490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5E9CDF-F784-6710-908F-97674F9FC0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94670D-B62F-8E49-3BB8-628E5DF828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B59704-7C53-7F4C-6720-EBA17ADA7DAB}"/>
              </a:ext>
            </a:extLst>
          </p:cNvPr>
          <p:cNvSpPr>
            <a:spLocks noGrp="1"/>
          </p:cNvSpPr>
          <p:nvPr>
            <p:ph type="body" idx="1"/>
          </p:nvPr>
        </p:nvSpPr>
        <p:spPr/>
        <p:txBody>
          <a:bodyPr/>
          <a:lstStyle/>
          <a:p>
            <a:r>
              <a:rPr lang="en-US" dirty="0"/>
              <a:t>Now let’s get into Funding Credit.</a:t>
            </a:r>
          </a:p>
        </p:txBody>
      </p:sp>
      <p:sp>
        <p:nvSpPr>
          <p:cNvPr id="4" name="Slide Number Placeholder 3">
            <a:extLst>
              <a:ext uri="{FF2B5EF4-FFF2-40B4-BE49-F238E27FC236}">
                <a16:creationId xmlns:a16="http://schemas.microsoft.com/office/drawing/2014/main" id="{EB50A9C6-21B5-2859-ECBF-A26C888B0873}"/>
              </a:ext>
            </a:extLst>
          </p:cNvPr>
          <p:cNvSpPr>
            <a:spLocks noGrp="1"/>
          </p:cNvSpPr>
          <p:nvPr>
            <p:ph type="sldNum" sz="quarter" idx="5"/>
          </p:nvPr>
        </p:nvSpPr>
        <p:spPr/>
        <p:txBody>
          <a:bodyPr/>
          <a:lstStyle/>
          <a:p>
            <a:fld id="{84F6333F-93F0-45DA-BB6D-A6D79C834466}" type="slidenum">
              <a:rPr lang="en-US" smtClean="0"/>
              <a:t>52</a:t>
            </a:fld>
            <a:endParaRPr lang="en-US"/>
          </a:p>
        </p:txBody>
      </p:sp>
    </p:spTree>
    <p:extLst>
      <p:ext uri="{BB962C8B-B14F-4D97-AF65-F5344CB8AC3E}">
        <p14:creationId xmlns:p14="http://schemas.microsoft.com/office/powerpoint/2010/main" val="1439523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2ADED5-6A06-C389-811C-4774174618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966EBE-A460-0809-F207-8171E592BA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D99F1A-A1E2-399C-F682-99F01EB6B65D}"/>
              </a:ext>
            </a:extLst>
          </p:cNvPr>
          <p:cNvSpPr>
            <a:spLocks noGrp="1"/>
          </p:cNvSpPr>
          <p:nvPr>
            <p:ph type="body" idx="1"/>
          </p:nvPr>
        </p:nvSpPr>
        <p:spPr/>
        <p:txBody>
          <a:bodyPr/>
          <a:lstStyle/>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Back to the Grantee webpage. This is a screenshot that shows the page scrolled to the bottom.</a:t>
            </a:r>
          </a:p>
          <a:p>
            <a:r>
              <a:rPr lang="en-US" sz="1200" dirty="0">
                <a:effectLst/>
                <a:latin typeface="Calibri" panose="020F0502020204030204" pitchFamily="34" charset="0"/>
                <a:ea typeface="Calibri" panose="020F0502020204030204" pitchFamily="34" charset="0"/>
                <a:cs typeface="Times New Roman" panose="02020603050405020304" pitchFamily="18" charset="0"/>
              </a:rPr>
              <a:t>Your grant agreement includes a requirement to acknowledge your funding source. Here you can download funding credit logos which you can use. </a:t>
            </a:r>
            <a:endParaRPr lang="en-US" sz="1200" dirty="0"/>
          </a:p>
        </p:txBody>
      </p:sp>
      <p:sp>
        <p:nvSpPr>
          <p:cNvPr id="4" name="Slide Number Placeholder 3">
            <a:extLst>
              <a:ext uri="{FF2B5EF4-FFF2-40B4-BE49-F238E27FC236}">
                <a16:creationId xmlns:a16="http://schemas.microsoft.com/office/drawing/2014/main" id="{DCEBF6B1-322B-3035-48A4-B6C99C76900E}"/>
              </a:ext>
            </a:extLst>
          </p:cNvPr>
          <p:cNvSpPr>
            <a:spLocks noGrp="1"/>
          </p:cNvSpPr>
          <p:nvPr>
            <p:ph type="sldNum" sz="quarter" idx="5"/>
          </p:nvPr>
        </p:nvSpPr>
        <p:spPr/>
        <p:txBody>
          <a:bodyPr/>
          <a:lstStyle/>
          <a:p>
            <a:fld id="{84F6333F-93F0-45DA-BB6D-A6D79C834466}" type="slidenum">
              <a:rPr lang="en-US" smtClean="0"/>
              <a:t>53</a:t>
            </a:fld>
            <a:endParaRPr lang="en-US"/>
          </a:p>
        </p:txBody>
      </p:sp>
    </p:spTree>
    <p:extLst>
      <p:ext uri="{BB962C8B-B14F-4D97-AF65-F5344CB8AC3E}">
        <p14:creationId xmlns:p14="http://schemas.microsoft.com/office/powerpoint/2010/main" val="234301042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Calibri" panose="020F0502020204030204" pitchFamily="34" charset="0"/>
                <a:ea typeface="Calibri" panose="020F0502020204030204" pitchFamily="34" charset="0"/>
                <a:cs typeface="Times New Roman" panose="02020603050405020304" pitchFamily="18" charset="0"/>
              </a:rPr>
              <a:t>Here are what they look like. If you think you might need a different version or different type of file, please let us know. </a:t>
            </a:r>
            <a:endParaRPr lang="en-US" sz="1200" dirty="0"/>
          </a:p>
        </p:txBody>
      </p:sp>
      <p:sp>
        <p:nvSpPr>
          <p:cNvPr id="4" name="Slide Number Placeholder 3"/>
          <p:cNvSpPr>
            <a:spLocks noGrp="1"/>
          </p:cNvSpPr>
          <p:nvPr>
            <p:ph type="sldNum" sz="quarter" idx="5"/>
          </p:nvPr>
        </p:nvSpPr>
        <p:spPr/>
        <p:txBody>
          <a:bodyPr/>
          <a:lstStyle/>
          <a:p>
            <a:fld id="{84F6333F-93F0-45DA-BB6D-A6D79C834466}" type="slidenum">
              <a:rPr lang="en-US" smtClean="0"/>
              <a:t>54</a:t>
            </a:fld>
            <a:endParaRPr lang="en-US"/>
          </a:p>
        </p:txBody>
      </p:sp>
    </p:spTree>
    <p:extLst>
      <p:ext uri="{BB962C8B-B14F-4D97-AF65-F5344CB8AC3E}">
        <p14:creationId xmlns:p14="http://schemas.microsoft.com/office/powerpoint/2010/main" val="303912470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It’s very important to this grant program that you acknowledge both the California Coastal Commission’s Whale Tail Grant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and</a:t>
            </a:r>
            <a:r>
              <a:rPr lang="en-US" sz="1200" dirty="0">
                <a:effectLst/>
                <a:latin typeface="Calibri" panose="020F0502020204030204" pitchFamily="34" charset="0"/>
                <a:ea typeface="Calibri" panose="020F0502020204030204" pitchFamily="34" charset="0"/>
                <a:cs typeface="Times New Roman" panose="02020603050405020304" pitchFamily="18" charset="0"/>
              </a:rPr>
              <a:t> the Ocean Protection Council as funding sources. </a:t>
            </a:r>
          </a:p>
          <a:p>
            <a:pPr marL="0" marR="0">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If you are promoting the grant project, for example to get people to participate in a program, you should acknowledge the funding. If you create a flyer, or an email announcement, or a social post about the project being funded, acknowledge the funding. If you create a booklet (printed or online) as part of your grant project, credit the funding source in it. If you’re producing something permanent, like signage, you need to reach out for approval before finalizing the sign, and you’ll need to include the funding credit on the sign. </a:t>
            </a:r>
          </a:p>
          <a:p>
            <a:pPr marL="0" marR="0">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In your final report, we ask you to tell us how and where you recognized the funders. It’s helpful to save screenshots of online acknowledgements to include in your final report.</a:t>
            </a:r>
          </a:p>
        </p:txBody>
      </p:sp>
      <p:sp>
        <p:nvSpPr>
          <p:cNvPr id="4" name="Slide Number Placeholder 3"/>
          <p:cNvSpPr>
            <a:spLocks noGrp="1"/>
          </p:cNvSpPr>
          <p:nvPr>
            <p:ph type="sldNum" sz="quarter" idx="5"/>
          </p:nvPr>
        </p:nvSpPr>
        <p:spPr/>
        <p:txBody>
          <a:bodyPr/>
          <a:lstStyle/>
          <a:p>
            <a:fld id="{84F6333F-93F0-45DA-BB6D-A6D79C834466}" type="slidenum">
              <a:rPr lang="en-US" smtClean="0"/>
              <a:t>55</a:t>
            </a:fld>
            <a:endParaRPr lang="en-US"/>
          </a:p>
        </p:txBody>
      </p:sp>
    </p:spTree>
    <p:extLst>
      <p:ext uri="{BB962C8B-B14F-4D97-AF65-F5344CB8AC3E}">
        <p14:creationId xmlns:p14="http://schemas.microsoft.com/office/powerpoint/2010/main" val="228222511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Speaking of funding, I realize that you only just got your Whale Tail Grant and probably aren’t thinking about getting another one yet, but I want to talk about that briefly. </a:t>
            </a:r>
          </a:p>
          <a:p>
            <a:endParaRPr lang="en-US" sz="1200" dirty="0"/>
          </a:p>
          <a:p>
            <a:pPr marL="0" indent="0">
              <a:buFont typeface="Arial" panose="020B0604020202020204" pitchFamily="34" charset="0"/>
              <a:buNone/>
            </a:pPr>
            <a:r>
              <a:rPr lang="en-US" sz="1200" dirty="0"/>
              <a:t>Whale Tail Grants do not renew, and having had a grant does not give you a better chance at being funded the next time. Each grant cycle is new, proposals are looked at fresh, and projects are selected based on the pool of proposals and the amount of funding available during that grant cycle. We don’t accept new grant proposals from organizations with open competitive Whale Tail Grants. So if your current grant end date is still in the future, please don’t submit a proposal for a new Whale Tail Grant until that date has passed and you’ve submitted your final grant report.</a:t>
            </a:r>
          </a:p>
          <a:p>
            <a:pPr marL="0" indent="0">
              <a:buFont typeface="Arial" panose="020B0604020202020204" pitchFamily="34" charset="0"/>
              <a:buNone/>
            </a:pPr>
            <a:endParaRPr lang="en-US" sz="12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t>If you’re considering applying for a future Whale Tail Grant, be sure to read the grant guidelines and application for that particular grant cycle as rules and questions may change. It’s possible that the deadline for the next grant applications may be earlier or later than it was last year. As of today (5/20/26 or 5/21/26), we do not know what the next grant cycle will look like. You can sign up for the email list on the Whale Tail Grant webpage if you want to be sure of receiving future announcements. </a:t>
            </a:r>
          </a:p>
        </p:txBody>
      </p:sp>
      <p:sp>
        <p:nvSpPr>
          <p:cNvPr id="4" name="Slide Number Placeholder 3"/>
          <p:cNvSpPr>
            <a:spLocks noGrp="1"/>
          </p:cNvSpPr>
          <p:nvPr>
            <p:ph type="sldNum" sz="quarter" idx="5"/>
          </p:nvPr>
        </p:nvSpPr>
        <p:spPr/>
        <p:txBody>
          <a:bodyPr/>
          <a:lstStyle/>
          <a:p>
            <a:fld id="{84F6333F-93F0-45DA-BB6D-A6D79C834466}" type="slidenum">
              <a:rPr lang="en-US" smtClean="0"/>
              <a:t>56</a:t>
            </a:fld>
            <a:endParaRPr lang="en-US"/>
          </a:p>
        </p:txBody>
      </p:sp>
    </p:spTree>
    <p:extLst>
      <p:ext uri="{BB962C8B-B14F-4D97-AF65-F5344CB8AC3E}">
        <p14:creationId xmlns:p14="http://schemas.microsoft.com/office/powerpoint/2010/main" val="226717967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73EA9B-C203-A496-43DF-EF954D2748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268E08-13AA-C6FF-07D8-97A645069E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F1045F-787A-4833-7E09-6F5A3997C4C1}"/>
              </a:ext>
            </a:extLst>
          </p:cNvPr>
          <p:cNvSpPr>
            <a:spLocks noGrp="1"/>
          </p:cNvSpPr>
          <p:nvPr>
            <p:ph type="body" idx="1"/>
          </p:nvPr>
        </p:nvSpPr>
        <p:spPr/>
        <p:txBody>
          <a:bodyPr/>
          <a:lstStyle/>
          <a:p>
            <a:r>
              <a:rPr lang="en-US" dirty="0"/>
              <a:t>And finally, we’re at project delivery!</a:t>
            </a:r>
          </a:p>
        </p:txBody>
      </p:sp>
      <p:sp>
        <p:nvSpPr>
          <p:cNvPr id="4" name="Slide Number Placeholder 3">
            <a:extLst>
              <a:ext uri="{FF2B5EF4-FFF2-40B4-BE49-F238E27FC236}">
                <a16:creationId xmlns:a16="http://schemas.microsoft.com/office/drawing/2014/main" id="{59312B46-4A7A-13CA-75B5-B94305C9CE3F}"/>
              </a:ext>
            </a:extLst>
          </p:cNvPr>
          <p:cNvSpPr>
            <a:spLocks noGrp="1"/>
          </p:cNvSpPr>
          <p:nvPr>
            <p:ph type="sldNum" sz="quarter" idx="5"/>
          </p:nvPr>
        </p:nvSpPr>
        <p:spPr/>
        <p:txBody>
          <a:bodyPr/>
          <a:lstStyle/>
          <a:p>
            <a:fld id="{84F6333F-93F0-45DA-BB6D-A6D79C834466}" type="slidenum">
              <a:rPr lang="en-US" smtClean="0"/>
              <a:t>57</a:t>
            </a:fld>
            <a:endParaRPr lang="en-US"/>
          </a:p>
        </p:txBody>
      </p:sp>
    </p:spTree>
    <p:extLst>
      <p:ext uri="{BB962C8B-B14F-4D97-AF65-F5344CB8AC3E}">
        <p14:creationId xmlns:p14="http://schemas.microsoft.com/office/powerpoint/2010/main" val="362366920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3C285F-7566-026D-0244-8B150DC805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2D74DA-F1BD-DB63-E2A0-80085CD6D3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F3C995-FE99-8F8F-E1ED-19EF4275D961}"/>
              </a:ext>
            </a:extLst>
          </p:cNvPr>
          <p:cNvSpPr>
            <a:spLocks noGrp="1"/>
          </p:cNvSpPr>
          <p:nvPr>
            <p:ph type="body" idx="1"/>
          </p:nvPr>
        </p:nvSpPr>
        <p:spPr/>
        <p:txBody>
          <a:bodyPr/>
          <a:lstStyle/>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Please reach out at any time during your project if you have any questions or would just like to connect! In addition to including photos in your final report, we love to receive photos at any time during your grant. Let us know if we can share the photos as well. And if you have a grant funded program you want us to consider promoting on our social media, whether it’s after the fact or if it’s an event that we can invite the public to attend (or possibly attend ourselves), please share those with me. We appreciate being able to highlight what Whale Tail Grants are supporting and to help you do outreach for Whale Tail projects when that’s appropriate. </a:t>
            </a:r>
          </a:p>
          <a:p>
            <a:pPr marL="0" marR="0">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effectLst/>
                <a:latin typeface="Calibri" panose="020F0502020204030204" pitchFamily="34" charset="0"/>
                <a:ea typeface="Calibri" panose="020F0502020204030204" pitchFamily="34" charset="0"/>
                <a:cs typeface="Times New Roman" panose="02020603050405020304" pitchFamily="18" charset="0"/>
              </a:rPr>
              <a:t>Also, you are welcome and encouraged to speak briefly at one of the Coastal Commission’s monthly public meetings and/or one of the quarterly Ocean Protection Council meetings to feature your grant project. This is a nice way to let the Coastal Commissioners and Ocean Protection Council know about your grant and the good work you’re doing. The meetings are in person and online, so you can speak via zoom if the locations aren’t convenient. If you’re interested in learning more about this, please contact me. </a:t>
            </a:r>
          </a:p>
        </p:txBody>
      </p:sp>
      <p:sp>
        <p:nvSpPr>
          <p:cNvPr id="4" name="Slide Number Placeholder 3">
            <a:extLst>
              <a:ext uri="{FF2B5EF4-FFF2-40B4-BE49-F238E27FC236}">
                <a16:creationId xmlns:a16="http://schemas.microsoft.com/office/drawing/2014/main" id="{B724BAB5-240A-9AA6-A156-CEA24D662D25}"/>
              </a:ext>
            </a:extLst>
          </p:cNvPr>
          <p:cNvSpPr>
            <a:spLocks noGrp="1"/>
          </p:cNvSpPr>
          <p:nvPr>
            <p:ph type="sldNum" sz="quarter" idx="5"/>
          </p:nvPr>
        </p:nvSpPr>
        <p:spPr/>
        <p:txBody>
          <a:bodyPr/>
          <a:lstStyle/>
          <a:p>
            <a:fld id="{84F6333F-93F0-45DA-BB6D-A6D79C834466}" type="slidenum">
              <a:rPr lang="en-US" smtClean="0"/>
              <a:t>58</a:t>
            </a:fld>
            <a:endParaRPr lang="en-US"/>
          </a:p>
        </p:txBody>
      </p:sp>
    </p:spTree>
    <p:extLst>
      <p:ext uri="{BB962C8B-B14F-4D97-AF65-F5344CB8AC3E}">
        <p14:creationId xmlns:p14="http://schemas.microsoft.com/office/powerpoint/2010/main" val="85413919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We’re </a:t>
            </a:r>
            <a:r>
              <a:rPr lang="en-US" sz="1200" kern="1200" dirty="0">
                <a:solidFill>
                  <a:schemeClr val="tx1"/>
                </a:solidFill>
                <a:effectLst/>
                <a:latin typeface="+mn-lt"/>
                <a:ea typeface="+mn-ea"/>
                <a:cs typeface="+mn-cs"/>
              </a:rPr>
              <a:t>excited to partner again with Justice Outside to provide free opportunities to our grantees for capacity-building trainings. If you have not already</a:t>
            </a:r>
            <a:r>
              <a:rPr lang="en-US" sz="1200" b="0" kern="1200" dirty="0">
                <a:solidFill>
                  <a:schemeClr val="tx1"/>
                </a:solidFill>
                <a:effectLst/>
                <a:latin typeface="+mn-lt"/>
                <a:ea typeface="+mn-ea"/>
                <a:cs typeface="+mn-cs"/>
              </a:rPr>
              <a:t>, please </a:t>
            </a:r>
            <a:r>
              <a:rPr lang="en-US" sz="1200" b="0" u="none" kern="1200" dirty="0">
                <a:solidFill>
                  <a:schemeClr val="tx1"/>
                </a:solidFill>
                <a:effectLst/>
                <a:latin typeface="+mn-lt"/>
                <a:ea typeface="+mn-ea"/>
                <a:cs typeface="+mn-cs"/>
              </a:rPr>
              <a:t>complete a short survey </a:t>
            </a:r>
            <a:r>
              <a:rPr lang="en-US" sz="1200" b="0" kern="1200" dirty="0">
                <a:solidFill>
                  <a:schemeClr val="tx1"/>
                </a:solidFill>
                <a:effectLst/>
                <a:latin typeface="+mn-lt"/>
                <a:ea typeface="+mn-ea"/>
                <a:cs typeface="+mn-cs"/>
              </a:rPr>
              <a:t>to communicate the topics you’re most interested in. The survey will be open until May 22. You can fill out the survey right after this orientation! </a:t>
            </a:r>
            <a:r>
              <a:rPr lang="en-US" sz="1200" kern="1200" dirty="0">
                <a:solidFill>
                  <a:schemeClr val="tx1"/>
                </a:solidFill>
                <a:effectLst/>
                <a:latin typeface="+mn-lt"/>
                <a:ea typeface="+mn-ea"/>
                <a:cs typeface="+mn-cs"/>
              </a:rPr>
              <a:t>Based on the survey responses, they will schedule several online sessions available for Whale Tail Grantees, which will include small stipends to participating organizations. These are examples of the trainings from last year. </a:t>
            </a:r>
            <a:endParaRPr lang="en-US" dirty="0"/>
          </a:p>
        </p:txBody>
      </p:sp>
      <p:sp>
        <p:nvSpPr>
          <p:cNvPr id="4" name="Slide Number Placeholder 3"/>
          <p:cNvSpPr>
            <a:spLocks noGrp="1"/>
          </p:cNvSpPr>
          <p:nvPr>
            <p:ph type="sldNum" sz="quarter" idx="5"/>
          </p:nvPr>
        </p:nvSpPr>
        <p:spPr/>
        <p:txBody>
          <a:bodyPr/>
          <a:lstStyle/>
          <a:p>
            <a:fld id="{84F6333F-93F0-45DA-BB6D-A6D79C834466}" type="slidenum">
              <a:rPr lang="en-US" smtClean="0"/>
              <a:t>59</a:t>
            </a:fld>
            <a:endParaRPr lang="en-US"/>
          </a:p>
        </p:txBody>
      </p:sp>
    </p:spTree>
    <p:extLst>
      <p:ext uri="{BB962C8B-B14F-4D97-AF65-F5344CB8AC3E}">
        <p14:creationId xmlns:p14="http://schemas.microsoft.com/office/powerpoint/2010/main" val="7415796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You may not yet have a signed agreement if your project hasn’t started, so here’s a sneak peek. You should refer to the grant agreement as you implement your project – this is the contract between your organization and the Coastal Commission. Your grant </a:t>
            </a:r>
            <a:r>
              <a:rPr lang="en-US" sz="1200" i="1" dirty="0">
                <a:effectLst/>
                <a:latin typeface="Calibri" panose="020F0502020204030204" pitchFamily="34" charset="0"/>
                <a:ea typeface="Calibri" panose="020F0502020204030204" pitchFamily="34" charset="0"/>
                <a:cs typeface="Times New Roman" panose="02020603050405020304" pitchFamily="18" charset="0"/>
              </a:rPr>
              <a:t>application</a:t>
            </a:r>
            <a:r>
              <a:rPr lang="en-US" sz="1200" dirty="0">
                <a:effectLst/>
                <a:latin typeface="Calibri" panose="020F0502020204030204" pitchFamily="34" charset="0"/>
                <a:ea typeface="Calibri" panose="020F0502020204030204" pitchFamily="34" charset="0"/>
                <a:cs typeface="Times New Roman" panose="02020603050405020304" pitchFamily="18" charset="0"/>
              </a:rPr>
              <a:t> is not the contract.</a:t>
            </a:r>
          </a:p>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second page in your agreement has contact information. It looks like this with your info on the right side. </a:t>
            </a:r>
          </a:p>
        </p:txBody>
      </p:sp>
      <p:sp>
        <p:nvSpPr>
          <p:cNvPr id="4" name="Slide Number Placeholder 3"/>
          <p:cNvSpPr>
            <a:spLocks noGrp="1"/>
          </p:cNvSpPr>
          <p:nvPr>
            <p:ph type="sldNum" sz="quarter" idx="5"/>
          </p:nvPr>
        </p:nvSpPr>
        <p:spPr/>
        <p:txBody>
          <a:bodyPr/>
          <a:lstStyle/>
          <a:p>
            <a:fld id="{84F6333F-93F0-45DA-BB6D-A6D79C834466}" type="slidenum">
              <a:rPr lang="en-US" smtClean="0"/>
              <a:t>6</a:t>
            </a:fld>
            <a:endParaRPr lang="en-US"/>
          </a:p>
        </p:txBody>
      </p:sp>
    </p:spTree>
    <p:extLst>
      <p:ext uri="{BB962C8B-B14F-4D97-AF65-F5344CB8AC3E}">
        <p14:creationId xmlns:p14="http://schemas.microsoft.com/office/powerpoint/2010/main" val="286170430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Lastly for this presentation, I want to share some advice and tips from previous grantees. (Read through the tips)</a:t>
            </a:r>
          </a:p>
        </p:txBody>
      </p:sp>
      <p:sp>
        <p:nvSpPr>
          <p:cNvPr id="4" name="Slide Number Placeholder 3"/>
          <p:cNvSpPr>
            <a:spLocks noGrp="1"/>
          </p:cNvSpPr>
          <p:nvPr>
            <p:ph type="sldNum" sz="quarter" idx="5"/>
          </p:nvPr>
        </p:nvSpPr>
        <p:spPr/>
        <p:txBody>
          <a:bodyPr/>
          <a:lstStyle/>
          <a:p>
            <a:fld id="{84F6333F-93F0-45DA-BB6D-A6D79C834466}" type="slidenum">
              <a:rPr lang="en-US" smtClean="0"/>
              <a:t>60</a:t>
            </a:fld>
            <a:endParaRPr lang="en-US"/>
          </a:p>
        </p:txBody>
      </p:sp>
    </p:spTree>
    <p:extLst>
      <p:ext uri="{BB962C8B-B14F-4D97-AF65-F5344CB8AC3E}">
        <p14:creationId xmlns:p14="http://schemas.microsoft.com/office/powerpoint/2010/main" val="327778758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05DF2D-289A-B291-4B3B-D1FC8D70AE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971E5D-8737-0BC6-9EEA-654D1C0677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74DBBB-C755-0D67-D904-007F5469CBF0}"/>
              </a:ext>
            </a:extLst>
          </p:cNvPr>
          <p:cNvSpPr>
            <a:spLocks noGrp="1"/>
          </p:cNvSpPr>
          <p:nvPr>
            <p:ph type="body" idx="1"/>
          </p:nvPr>
        </p:nvSpPr>
        <p:spPr/>
        <p:txBody>
          <a:bodyPr/>
          <a:lstStyle/>
          <a:p>
            <a:r>
              <a:rPr lang="en-US" dirty="0"/>
              <a:t>(Read through the tips)</a:t>
            </a:r>
          </a:p>
        </p:txBody>
      </p:sp>
      <p:sp>
        <p:nvSpPr>
          <p:cNvPr id="4" name="Slide Number Placeholder 3">
            <a:extLst>
              <a:ext uri="{FF2B5EF4-FFF2-40B4-BE49-F238E27FC236}">
                <a16:creationId xmlns:a16="http://schemas.microsoft.com/office/drawing/2014/main" id="{FD857880-F008-C03A-18CA-36EF12161462}"/>
              </a:ext>
            </a:extLst>
          </p:cNvPr>
          <p:cNvSpPr>
            <a:spLocks noGrp="1"/>
          </p:cNvSpPr>
          <p:nvPr>
            <p:ph type="sldNum" sz="quarter" idx="5"/>
          </p:nvPr>
        </p:nvSpPr>
        <p:spPr/>
        <p:txBody>
          <a:bodyPr/>
          <a:lstStyle/>
          <a:p>
            <a:fld id="{84F6333F-93F0-45DA-BB6D-A6D79C834466}" type="slidenum">
              <a:rPr lang="en-US" smtClean="0"/>
              <a:t>61</a:t>
            </a:fld>
            <a:endParaRPr lang="en-US"/>
          </a:p>
        </p:txBody>
      </p:sp>
    </p:spTree>
    <p:extLst>
      <p:ext uri="{BB962C8B-B14F-4D97-AF65-F5344CB8AC3E}">
        <p14:creationId xmlns:p14="http://schemas.microsoft.com/office/powerpoint/2010/main" val="179176046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76CD7A-F73E-3493-227C-7FC95CEF5E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823741-16C4-2B55-3984-091E17ECE7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803A5D-4608-7F25-2104-54D3B4D08370}"/>
              </a:ext>
            </a:extLst>
          </p:cNvPr>
          <p:cNvSpPr>
            <a:spLocks noGrp="1"/>
          </p:cNvSpPr>
          <p:nvPr>
            <p:ph type="body" idx="1"/>
          </p:nvPr>
        </p:nvSpPr>
        <p:spPr/>
        <p:txBody>
          <a:bodyPr/>
          <a:lstStyle/>
          <a:p>
            <a:r>
              <a:rPr lang="en-US" dirty="0"/>
              <a:t>(Read through the tips.) Again, </a:t>
            </a:r>
            <a:r>
              <a:rPr lang="en-US" sz="1200" dirty="0">
                <a:effectLst/>
                <a:latin typeface="Calibri" panose="020F0502020204030204" pitchFamily="34" charset="0"/>
                <a:ea typeface="Calibri" panose="020F0502020204030204" pitchFamily="34" charset="0"/>
                <a:cs typeface="Times New Roman" panose="02020603050405020304" pitchFamily="18" charset="0"/>
              </a:rPr>
              <a:t>if you take nothing else away from this meeting, I want you to know that you can contact us at any time with questions or for help with managing your grant. And you can always refer to the For Grantees webpage for resources as well.</a:t>
            </a:r>
            <a:endParaRPr lang="en-US" dirty="0"/>
          </a:p>
        </p:txBody>
      </p:sp>
      <p:sp>
        <p:nvSpPr>
          <p:cNvPr id="4" name="Slide Number Placeholder 3">
            <a:extLst>
              <a:ext uri="{FF2B5EF4-FFF2-40B4-BE49-F238E27FC236}">
                <a16:creationId xmlns:a16="http://schemas.microsoft.com/office/drawing/2014/main" id="{88A9C914-8C54-9FBE-10D7-6221939F9781}"/>
              </a:ext>
            </a:extLst>
          </p:cNvPr>
          <p:cNvSpPr>
            <a:spLocks noGrp="1"/>
          </p:cNvSpPr>
          <p:nvPr>
            <p:ph type="sldNum" sz="quarter" idx="5"/>
          </p:nvPr>
        </p:nvSpPr>
        <p:spPr/>
        <p:txBody>
          <a:bodyPr/>
          <a:lstStyle/>
          <a:p>
            <a:fld id="{84F6333F-93F0-45DA-BB6D-A6D79C834466}" type="slidenum">
              <a:rPr lang="en-US" smtClean="0"/>
              <a:t>62</a:t>
            </a:fld>
            <a:endParaRPr lang="en-US"/>
          </a:p>
        </p:txBody>
      </p:sp>
    </p:spTree>
    <p:extLst>
      <p:ext uri="{BB962C8B-B14F-4D97-AF65-F5344CB8AC3E}">
        <p14:creationId xmlns:p14="http://schemas.microsoft.com/office/powerpoint/2010/main" val="335517971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Thanks so much for your attention during the presentation. Now we have some time for Q&amp;A!</a:t>
            </a:r>
            <a:endParaRPr lang="en-US" sz="1200" dirty="0"/>
          </a:p>
        </p:txBody>
      </p:sp>
      <p:sp>
        <p:nvSpPr>
          <p:cNvPr id="4" name="Slide Number Placeholder 3"/>
          <p:cNvSpPr>
            <a:spLocks noGrp="1"/>
          </p:cNvSpPr>
          <p:nvPr>
            <p:ph type="sldNum" sz="quarter" idx="5"/>
          </p:nvPr>
        </p:nvSpPr>
        <p:spPr/>
        <p:txBody>
          <a:bodyPr/>
          <a:lstStyle/>
          <a:p>
            <a:fld id="{84F6333F-93F0-45DA-BB6D-A6D79C834466}" type="slidenum">
              <a:rPr lang="en-US" smtClean="0"/>
              <a:t>63</a:t>
            </a:fld>
            <a:endParaRPr lang="en-US"/>
          </a:p>
        </p:txBody>
      </p:sp>
    </p:spTree>
    <p:extLst>
      <p:ext uri="{BB962C8B-B14F-4D97-AF65-F5344CB8AC3E}">
        <p14:creationId xmlns:p14="http://schemas.microsoft.com/office/powerpoint/2010/main" val="2083481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name in the top box is the person who signs your grant agreement, and that’s pretty much the only time we need to contact them, unless they’re also the contact in the bottom box. </a:t>
            </a:r>
          </a:p>
          <a:p>
            <a:pPr marL="0" marR="0">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top address is the official grant recipient organization and the address where checks will be mailed. This address should match the one in the Payee Data Record form we looked at before.</a:t>
            </a:r>
          </a:p>
          <a:p>
            <a:pPr marL="0" marR="0">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bottom box should be our main contact person, the one who we send reminders and announcements to. If you’re fiscally sponsored, the bottom Grantee name may be different than the one above. We have mailing addresses in both boxes, but aside from mailing checks you’re unlikely to get anything in your mailbox from us. Pretty much everything else is conducted by email. </a:t>
            </a:r>
          </a:p>
          <a:p>
            <a:pPr marL="0" marR="0">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If the main contact person for your grant changes, please send me an email to let me know. We don’t have to do an amendment for that, but we need to make sure that when we send an email to your organization there’s someone opening it. And it’s fine if you have yet a different person sending me your invoices. </a:t>
            </a:r>
          </a:p>
          <a:p>
            <a:endParaRPr lang="en-US" sz="1200" dirty="0"/>
          </a:p>
        </p:txBody>
      </p:sp>
      <p:sp>
        <p:nvSpPr>
          <p:cNvPr id="4" name="Slide Number Placeholder 3"/>
          <p:cNvSpPr>
            <a:spLocks noGrp="1"/>
          </p:cNvSpPr>
          <p:nvPr>
            <p:ph type="sldNum" sz="quarter" idx="5"/>
          </p:nvPr>
        </p:nvSpPr>
        <p:spPr/>
        <p:txBody>
          <a:bodyPr/>
          <a:lstStyle/>
          <a:p>
            <a:fld id="{84F6333F-93F0-45DA-BB6D-A6D79C834466}" type="slidenum">
              <a:rPr lang="en-US" smtClean="0"/>
              <a:t>7</a:t>
            </a:fld>
            <a:endParaRPr lang="en-US"/>
          </a:p>
        </p:txBody>
      </p:sp>
    </p:spTree>
    <p:extLst>
      <p:ext uri="{BB962C8B-B14F-4D97-AF65-F5344CB8AC3E}">
        <p14:creationId xmlns:p14="http://schemas.microsoft.com/office/powerpoint/2010/main" val="36893092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grant agreement will also have the Term of your Project (aka your project start date and end date) on the 1</a:t>
            </a:r>
            <a:r>
              <a:rPr lang="en-US" baseline="30000" dirty="0"/>
              <a:t>st</a:t>
            </a:r>
            <a:r>
              <a:rPr lang="en-US" dirty="0"/>
              <a:t> page and the 3</a:t>
            </a:r>
            <a:r>
              <a:rPr lang="en-US" baseline="30000" dirty="0"/>
              <a:t>rd</a:t>
            </a:r>
            <a:r>
              <a:rPr lang="en-US" dirty="0"/>
              <a:t> page. </a:t>
            </a:r>
          </a:p>
          <a:p>
            <a:pPr marL="171450" indent="-171450">
              <a:buFont typeface="Arial" panose="020B0604020202020204" pitchFamily="34" charset="0"/>
              <a:buChar char="•"/>
            </a:pPr>
            <a:r>
              <a:rPr lang="en-US" dirty="0"/>
              <a:t>We are only able to reimburse expenses that occur within these dates in your grant agreement. </a:t>
            </a:r>
          </a:p>
          <a:p>
            <a:pPr marL="171450" indent="-171450">
              <a:buFont typeface="Arial" panose="020B0604020202020204" pitchFamily="34" charset="0"/>
              <a:buChar char="•"/>
            </a:pPr>
            <a:r>
              <a:rPr lang="en-US" dirty="0"/>
              <a:t>If you have not started your project yet, please do not incur expenses until the project start date listed on your grant agreement.</a:t>
            </a:r>
          </a:p>
          <a:p>
            <a:pPr marL="171450" indent="-171450">
              <a:buFont typeface="Arial" panose="020B0604020202020204" pitchFamily="34" charset="0"/>
              <a:buChar char="•"/>
            </a:pPr>
            <a:r>
              <a:rPr lang="en-US" dirty="0"/>
              <a:t>Similarly, please be sure to not incur expenses past your grant end date. </a:t>
            </a:r>
          </a:p>
          <a:p>
            <a:pPr marL="171450" indent="-171450">
              <a:buFont typeface="Arial" panose="020B0604020202020204" pitchFamily="34" charset="0"/>
              <a:buChar char="•"/>
            </a:pPr>
            <a:r>
              <a:rPr lang="en-US" dirty="0"/>
              <a:t>If you need to extend your grant end date, I’ll get into the grant amendment process later in this presentation. </a:t>
            </a:r>
          </a:p>
        </p:txBody>
      </p:sp>
      <p:sp>
        <p:nvSpPr>
          <p:cNvPr id="4" name="Slide Number Placeholder 3"/>
          <p:cNvSpPr>
            <a:spLocks noGrp="1"/>
          </p:cNvSpPr>
          <p:nvPr>
            <p:ph type="sldNum" sz="quarter" idx="5"/>
          </p:nvPr>
        </p:nvSpPr>
        <p:spPr/>
        <p:txBody>
          <a:bodyPr/>
          <a:lstStyle/>
          <a:p>
            <a:fld id="{84F6333F-93F0-45DA-BB6D-A6D79C834466}" type="slidenum">
              <a:rPr lang="en-US" smtClean="0"/>
              <a:t>8</a:t>
            </a:fld>
            <a:endParaRPr lang="en-US"/>
          </a:p>
        </p:txBody>
      </p:sp>
    </p:spTree>
    <p:extLst>
      <p:ext uri="{BB962C8B-B14F-4D97-AF65-F5344CB8AC3E}">
        <p14:creationId xmlns:p14="http://schemas.microsoft.com/office/powerpoint/2010/main" val="38840906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dirty="0">
                <a:effectLst/>
                <a:latin typeface="Calibri" panose="020F0502020204030204" pitchFamily="34" charset="0"/>
                <a:ea typeface="Calibri" panose="020F0502020204030204" pitchFamily="34" charset="0"/>
                <a:cs typeface="Times New Roman" panose="02020603050405020304" pitchFamily="18" charset="0"/>
              </a:rPr>
              <a:t>Also in your agreement is your grant budget. What you see on the screen is a blank version – your grant agreement will have the line items and amounts specific to </a:t>
            </a:r>
            <a:r>
              <a:rPr lang="en-US" sz="1200" i="1" dirty="0">
                <a:effectLst/>
                <a:latin typeface="Calibri" panose="020F0502020204030204" pitchFamily="34" charset="0"/>
                <a:ea typeface="Calibri" panose="020F0502020204030204" pitchFamily="34" charset="0"/>
                <a:cs typeface="Times New Roman" panose="02020603050405020304" pitchFamily="18" charset="0"/>
              </a:rPr>
              <a:t>your</a:t>
            </a:r>
            <a:r>
              <a:rPr lang="en-US" sz="1200" dirty="0">
                <a:effectLst/>
                <a:latin typeface="Calibri" panose="020F0502020204030204" pitchFamily="34" charset="0"/>
                <a:ea typeface="Calibri" panose="020F0502020204030204" pitchFamily="34" charset="0"/>
                <a:cs typeface="Times New Roman" panose="02020603050405020304" pitchFamily="18" charset="0"/>
              </a:rPr>
              <a:t> project. This is what the Coastal Commission will be tracking as you submit your invoices. This shows what we’re allowed to reimburse you for. Anything you want to be reimbursed for should be able to be described by what’s on the budget. If you have General Expenses in your budget, there will be a list below the budget table describing what’s included in that item. If you have travel expenses in your budget, it will list what’s included in your travel. </a:t>
            </a:r>
          </a:p>
          <a:p>
            <a:pPr marL="0" marR="0" indent="0">
              <a:spcBef>
                <a:spcPts val="0"/>
              </a:spcBef>
              <a:spcAft>
                <a:spcPts val="0"/>
              </a:spcAft>
              <a:buFont typeface="Arial" panose="020B0604020202020204" pitchFamily="34" charset="0"/>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Font typeface="Arial" panose="020B0604020202020204" pitchFamily="34" charset="0"/>
              <a:buNone/>
            </a:pPr>
            <a:r>
              <a:rPr lang="en-US" sz="1200" dirty="0">
                <a:effectLst/>
                <a:latin typeface="Calibri" panose="020F0502020204030204" pitchFamily="34" charset="0"/>
                <a:ea typeface="Calibri" panose="020F0502020204030204" pitchFamily="34" charset="0"/>
                <a:cs typeface="Times New Roman" panose="02020603050405020304" pitchFamily="18" charset="0"/>
              </a:rPr>
              <a:t>If at any time you think you may need to make changes to the allocations in this budget, including the items that are allowed under General Expenses or travel, or if you want to make changes to any other part of the grant agreement,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you need to get in touch with me first</a:t>
            </a:r>
            <a:r>
              <a:rPr lang="en-US" sz="1200" dirty="0">
                <a:effectLst/>
                <a:latin typeface="Calibri" panose="020F0502020204030204" pitchFamily="34" charset="0"/>
                <a:ea typeface="Calibri" panose="020F0502020204030204" pitchFamily="34" charset="0"/>
                <a:cs typeface="Times New Roman" panose="02020603050405020304" pitchFamily="18" charset="0"/>
              </a:rPr>
              <a:t>. Remember that the budget details are not a suggestion or an estimation, it’s a contract.</a:t>
            </a:r>
          </a:p>
          <a:p>
            <a:pPr marL="0" marR="0" indent="0">
              <a:spcBef>
                <a:spcPts val="0"/>
              </a:spcBef>
              <a:spcAft>
                <a:spcPts val="0"/>
              </a:spcAft>
              <a:buFont typeface="Arial" panose="020B0604020202020204" pitchFamily="34" charset="0"/>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Font typeface="Arial" panose="020B0604020202020204" pitchFamily="34" charset="0"/>
              <a:buNone/>
            </a:pPr>
            <a:r>
              <a:rPr lang="en-US" sz="1200" dirty="0">
                <a:effectLst/>
                <a:latin typeface="Calibri" panose="020F0502020204030204" pitchFamily="34" charset="0"/>
                <a:ea typeface="Calibri" panose="020F0502020204030204" pitchFamily="34" charset="0"/>
                <a:cs typeface="Times New Roman" panose="02020603050405020304" pitchFamily="18" charset="0"/>
              </a:rPr>
              <a:t>Approvals for changes need to be in writing. Again, I’ll talk more about amending your grant later. </a:t>
            </a:r>
          </a:p>
        </p:txBody>
      </p:sp>
      <p:sp>
        <p:nvSpPr>
          <p:cNvPr id="4" name="Slide Number Placeholder 3"/>
          <p:cNvSpPr>
            <a:spLocks noGrp="1"/>
          </p:cNvSpPr>
          <p:nvPr>
            <p:ph type="sldNum" sz="quarter" idx="5"/>
          </p:nvPr>
        </p:nvSpPr>
        <p:spPr/>
        <p:txBody>
          <a:bodyPr/>
          <a:lstStyle/>
          <a:p>
            <a:fld id="{84F6333F-93F0-45DA-BB6D-A6D79C834466}" type="slidenum">
              <a:rPr lang="en-US" smtClean="0"/>
              <a:t>9</a:t>
            </a:fld>
            <a:endParaRPr lang="en-US"/>
          </a:p>
        </p:txBody>
      </p:sp>
    </p:spTree>
    <p:extLst>
      <p:ext uri="{BB962C8B-B14F-4D97-AF65-F5344CB8AC3E}">
        <p14:creationId xmlns:p14="http://schemas.microsoft.com/office/powerpoint/2010/main" val="8301300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16456-8DD3-96B6-45BE-3DE8B050C5C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7FF6727-4BDF-507D-B052-C36C2B60FA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154B6A5-03F0-5F30-ED3C-CAC1FCBDAAD9}"/>
              </a:ext>
            </a:extLst>
          </p:cNvPr>
          <p:cNvSpPr>
            <a:spLocks noGrp="1"/>
          </p:cNvSpPr>
          <p:nvPr>
            <p:ph type="dt" sz="half" idx="10"/>
          </p:nvPr>
        </p:nvSpPr>
        <p:spPr/>
        <p:txBody>
          <a:bodyPr/>
          <a:lstStyle/>
          <a:p>
            <a:fld id="{1301BA1A-90DF-4DAA-9F68-4388BE000641}" type="datetimeFigureOut">
              <a:rPr lang="en-US" smtClean="0"/>
              <a:t>5/20/2026</a:t>
            </a:fld>
            <a:endParaRPr lang="en-US"/>
          </a:p>
        </p:txBody>
      </p:sp>
      <p:sp>
        <p:nvSpPr>
          <p:cNvPr id="5" name="Footer Placeholder 4">
            <a:extLst>
              <a:ext uri="{FF2B5EF4-FFF2-40B4-BE49-F238E27FC236}">
                <a16:creationId xmlns:a16="http://schemas.microsoft.com/office/drawing/2014/main" id="{82D7AA72-4B53-65C2-05E2-F534319AF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0D81CC-36A3-47A5-44A5-115D7FCC83A0}"/>
              </a:ext>
            </a:extLst>
          </p:cNvPr>
          <p:cNvSpPr>
            <a:spLocks noGrp="1"/>
          </p:cNvSpPr>
          <p:nvPr>
            <p:ph type="sldNum" sz="quarter" idx="12"/>
          </p:nvPr>
        </p:nvSpPr>
        <p:spPr/>
        <p:txBody>
          <a:bodyPr/>
          <a:lstStyle/>
          <a:p>
            <a:fld id="{50386DC1-2965-4241-9869-31987207AF52}" type="slidenum">
              <a:rPr lang="en-US" smtClean="0"/>
              <a:t>‹#›</a:t>
            </a:fld>
            <a:endParaRPr lang="en-US"/>
          </a:p>
        </p:txBody>
      </p:sp>
    </p:spTree>
    <p:extLst>
      <p:ext uri="{BB962C8B-B14F-4D97-AF65-F5344CB8AC3E}">
        <p14:creationId xmlns:p14="http://schemas.microsoft.com/office/powerpoint/2010/main" val="42354384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82231-05B4-3BFB-BED3-AAAB16E8DE2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2300959-C175-A11B-ECA2-941C03DD79D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41B33E-E251-11E2-0C1C-19A3043D7A6D}"/>
              </a:ext>
            </a:extLst>
          </p:cNvPr>
          <p:cNvSpPr>
            <a:spLocks noGrp="1"/>
          </p:cNvSpPr>
          <p:nvPr>
            <p:ph type="dt" sz="half" idx="10"/>
          </p:nvPr>
        </p:nvSpPr>
        <p:spPr/>
        <p:txBody>
          <a:bodyPr/>
          <a:lstStyle/>
          <a:p>
            <a:fld id="{1301BA1A-90DF-4DAA-9F68-4388BE000641}" type="datetimeFigureOut">
              <a:rPr lang="en-US" smtClean="0"/>
              <a:t>5/20/2026</a:t>
            </a:fld>
            <a:endParaRPr lang="en-US"/>
          </a:p>
        </p:txBody>
      </p:sp>
      <p:sp>
        <p:nvSpPr>
          <p:cNvPr id="5" name="Footer Placeholder 4">
            <a:extLst>
              <a:ext uri="{FF2B5EF4-FFF2-40B4-BE49-F238E27FC236}">
                <a16:creationId xmlns:a16="http://schemas.microsoft.com/office/drawing/2014/main" id="{53FA9261-0B2F-27C4-F75B-A5143646CC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63DDC0-E3FE-D832-E6E6-DB95AF3B6098}"/>
              </a:ext>
            </a:extLst>
          </p:cNvPr>
          <p:cNvSpPr>
            <a:spLocks noGrp="1"/>
          </p:cNvSpPr>
          <p:nvPr>
            <p:ph type="sldNum" sz="quarter" idx="12"/>
          </p:nvPr>
        </p:nvSpPr>
        <p:spPr/>
        <p:txBody>
          <a:bodyPr/>
          <a:lstStyle/>
          <a:p>
            <a:fld id="{50386DC1-2965-4241-9869-31987207AF52}" type="slidenum">
              <a:rPr lang="en-US" smtClean="0"/>
              <a:t>‹#›</a:t>
            </a:fld>
            <a:endParaRPr lang="en-US"/>
          </a:p>
        </p:txBody>
      </p:sp>
    </p:spTree>
    <p:extLst>
      <p:ext uri="{BB962C8B-B14F-4D97-AF65-F5344CB8AC3E}">
        <p14:creationId xmlns:p14="http://schemas.microsoft.com/office/powerpoint/2010/main" val="21289247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CD706E-9D6F-0C6A-2804-83605699C9F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25175AB-08D0-38B8-CF2F-0D5F29C43B2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A7D3CE-C4CC-ED95-F8EC-CBC229DD6F51}"/>
              </a:ext>
            </a:extLst>
          </p:cNvPr>
          <p:cNvSpPr>
            <a:spLocks noGrp="1"/>
          </p:cNvSpPr>
          <p:nvPr>
            <p:ph type="dt" sz="half" idx="10"/>
          </p:nvPr>
        </p:nvSpPr>
        <p:spPr/>
        <p:txBody>
          <a:bodyPr/>
          <a:lstStyle/>
          <a:p>
            <a:fld id="{1301BA1A-90DF-4DAA-9F68-4388BE000641}" type="datetimeFigureOut">
              <a:rPr lang="en-US" smtClean="0"/>
              <a:t>5/20/2026</a:t>
            </a:fld>
            <a:endParaRPr lang="en-US"/>
          </a:p>
        </p:txBody>
      </p:sp>
      <p:sp>
        <p:nvSpPr>
          <p:cNvPr id="5" name="Footer Placeholder 4">
            <a:extLst>
              <a:ext uri="{FF2B5EF4-FFF2-40B4-BE49-F238E27FC236}">
                <a16:creationId xmlns:a16="http://schemas.microsoft.com/office/drawing/2014/main" id="{93B3142D-C27D-7F3B-5738-2E9EE8D1FA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FC6265-3902-C820-457D-84EE7A6E9D48}"/>
              </a:ext>
            </a:extLst>
          </p:cNvPr>
          <p:cNvSpPr>
            <a:spLocks noGrp="1"/>
          </p:cNvSpPr>
          <p:nvPr>
            <p:ph type="sldNum" sz="quarter" idx="12"/>
          </p:nvPr>
        </p:nvSpPr>
        <p:spPr/>
        <p:txBody>
          <a:bodyPr/>
          <a:lstStyle/>
          <a:p>
            <a:fld id="{50386DC1-2965-4241-9869-31987207AF52}" type="slidenum">
              <a:rPr lang="en-US" smtClean="0"/>
              <a:t>‹#›</a:t>
            </a:fld>
            <a:endParaRPr lang="en-US"/>
          </a:p>
        </p:txBody>
      </p:sp>
    </p:spTree>
    <p:extLst>
      <p:ext uri="{BB962C8B-B14F-4D97-AF65-F5344CB8AC3E}">
        <p14:creationId xmlns:p14="http://schemas.microsoft.com/office/powerpoint/2010/main" val="4184555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1BAD4-96D1-31FB-9035-0A606F84F2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F87051-6E0F-3DB1-97BB-3C19AC224E8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FEE9BA-69EE-2A5F-28E1-E8EBD6DF5A31}"/>
              </a:ext>
            </a:extLst>
          </p:cNvPr>
          <p:cNvSpPr>
            <a:spLocks noGrp="1"/>
          </p:cNvSpPr>
          <p:nvPr>
            <p:ph type="dt" sz="half" idx="10"/>
          </p:nvPr>
        </p:nvSpPr>
        <p:spPr/>
        <p:txBody>
          <a:bodyPr/>
          <a:lstStyle/>
          <a:p>
            <a:fld id="{1301BA1A-90DF-4DAA-9F68-4388BE000641}" type="datetimeFigureOut">
              <a:rPr lang="en-US" smtClean="0"/>
              <a:t>5/20/2026</a:t>
            </a:fld>
            <a:endParaRPr lang="en-US"/>
          </a:p>
        </p:txBody>
      </p:sp>
      <p:sp>
        <p:nvSpPr>
          <p:cNvPr id="5" name="Footer Placeholder 4">
            <a:extLst>
              <a:ext uri="{FF2B5EF4-FFF2-40B4-BE49-F238E27FC236}">
                <a16:creationId xmlns:a16="http://schemas.microsoft.com/office/drawing/2014/main" id="{0253D6ED-F8B9-AB76-7C76-DD01881233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C7A8B1-F41A-C879-7EC9-42434A8B5792}"/>
              </a:ext>
            </a:extLst>
          </p:cNvPr>
          <p:cNvSpPr>
            <a:spLocks noGrp="1"/>
          </p:cNvSpPr>
          <p:nvPr>
            <p:ph type="sldNum" sz="quarter" idx="12"/>
          </p:nvPr>
        </p:nvSpPr>
        <p:spPr/>
        <p:txBody>
          <a:bodyPr/>
          <a:lstStyle/>
          <a:p>
            <a:fld id="{50386DC1-2965-4241-9869-31987207AF52}" type="slidenum">
              <a:rPr lang="en-US" smtClean="0"/>
              <a:t>‹#›</a:t>
            </a:fld>
            <a:endParaRPr lang="en-US"/>
          </a:p>
        </p:txBody>
      </p:sp>
    </p:spTree>
    <p:extLst>
      <p:ext uri="{BB962C8B-B14F-4D97-AF65-F5344CB8AC3E}">
        <p14:creationId xmlns:p14="http://schemas.microsoft.com/office/powerpoint/2010/main" val="8663815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EA01E-486A-E294-2B86-11F276C3F8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44E36A8-5F92-C7B6-3D4E-2C9168E4790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3A4968-ED82-4675-AD46-6DFBC5D224FE}"/>
              </a:ext>
            </a:extLst>
          </p:cNvPr>
          <p:cNvSpPr>
            <a:spLocks noGrp="1"/>
          </p:cNvSpPr>
          <p:nvPr>
            <p:ph type="dt" sz="half" idx="10"/>
          </p:nvPr>
        </p:nvSpPr>
        <p:spPr/>
        <p:txBody>
          <a:bodyPr/>
          <a:lstStyle/>
          <a:p>
            <a:fld id="{1301BA1A-90DF-4DAA-9F68-4388BE000641}" type="datetimeFigureOut">
              <a:rPr lang="en-US" smtClean="0"/>
              <a:t>5/20/2026</a:t>
            </a:fld>
            <a:endParaRPr lang="en-US"/>
          </a:p>
        </p:txBody>
      </p:sp>
      <p:sp>
        <p:nvSpPr>
          <p:cNvPr id="5" name="Footer Placeholder 4">
            <a:extLst>
              <a:ext uri="{FF2B5EF4-FFF2-40B4-BE49-F238E27FC236}">
                <a16:creationId xmlns:a16="http://schemas.microsoft.com/office/drawing/2014/main" id="{CB6BDC60-3303-0ECA-5428-0F39163757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D12AB3-C42B-C7D4-A615-DAE7E8E8B8BE}"/>
              </a:ext>
            </a:extLst>
          </p:cNvPr>
          <p:cNvSpPr>
            <a:spLocks noGrp="1"/>
          </p:cNvSpPr>
          <p:nvPr>
            <p:ph type="sldNum" sz="quarter" idx="12"/>
          </p:nvPr>
        </p:nvSpPr>
        <p:spPr/>
        <p:txBody>
          <a:bodyPr/>
          <a:lstStyle/>
          <a:p>
            <a:fld id="{50386DC1-2965-4241-9869-31987207AF52}" type="slidenum">
              <a:rPr lang="en-US" smtClean="0"/>
              <a:t>‹#›</a:t>
            </a:fld>
            <a:endParaRPr lang="en-US"/>
          </a:p>
        </p:txBody>
      </p:sp>
    </p:spTree>
    <p:extLst>
      <p:ext uri="{BB962C8B-B14F-4D97-AF65-F5344CB8AC3E}">
        <p14:creationId xmlns:p14="http://schemas.microsoft.com/office/powerpoint/2010/main" val="17103384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91444-15E9-D7A9-03EE-865FCE3CFE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816217-0BE9-8A98-D008-8EE7356CAB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0F5466-CA79-00D6-87C8-2A70B62F255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C4F8C54-BBB6-A0C2-6A2D-CC494061A531}"/>
              </a:ext>
            </a:extLst>
          </p:cNvPr>
          <p:cNvSpPr>
            <a:spLocks noGrp="1"/>
          </p:cNvSpPr>
          <p:nvPr>
            <p:ph type="dt" sz="half" idx="10"/>
          </p:nvPr>
        </p:nvSpPr>
        <p:spPr/>
        <p:txBody>
          <a:bodyPr/>
          <a:lstStyle/>
          <a:p>
            <a:fld id="{1301BA1A-90DF-4DAA-9F68-4388BE000641}" type="datetimeFigureOut">
              <a:rPr lang="en-US" smtClean="0"/>
              <a:t>5/20/2026</a:t>
            </a:fld>
            <a:endParaRPr lang="en-US"/>
          </a:p>
        </p:txBody>
      </p:sp>
      <p:sp>
        <p:nvSpPr>
          <p:cNvPr id="6" name="Footer Placeholder 5">
            <a:extLst>
              <a:ext uri="{FF2B5EF4-FFF2-40B4-BE49-F238E27FC236}">
                <a16:creationId xmlns:a16="http://schemas.microsoft.com/office/drawing/2014/main" id="{53A690D7-902A-684D-94FF-BFDB0DBE7F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7ECE38-6BF0-592A-1DFC-0D6C961D1FE3}"/>
              </a:ext>
            </a:extLst>
          </p:cNvPr>
          <p:cNvSpPr>
            <a:spLocks noGrp="1"/>
          </p:cNvSpPr>
          <p:nvPr>
            <p:ph type="sldNum" sz="quarter" idx="12"/>
          </p:nvPr>
        </p:nvSpPr>
        <p:spPr/>
        <p:txBody>
          <a:bodyPr/>
          <a:lstStyle/>
          <a:p>
            <a:fld id="{50386DC1-2965-4241-9869-31987207AF52}" type="slidenum">
              <a:rPr lang="en-US" smtClean="0"/>
              <a:t>‹#›</a:t>
            </a:fld>
            <a:endParaRPr lang="en-US"/>
          </a:p>
        </p:txBody>
      </p:sp>
    </p:spTree>
    <p:extLst>
      <p:ext uri="{BB962C8B-B14F-4D97-AF65-F5344CB8AC3E}">
        <p14:creationId xmlns:p14="http://schemas.microsoft.com/office/powerpoint/2010/main" val="35059656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C37C9-F699-7500-DAC7-D38635330B6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F516F9F-9B66-8EC5-EDC6-7FE1E8662B8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0884F6-49E8-FE16-E836-8F38624DEB4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A6AE8B1-71D0-748C-C98E-A58144C574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1CD7484-64A5-6419-8F29-C569B1FEAE7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99F2AA8-064E-7535-9253-661431D92D0D}"/>
              </a:ext>
            </a:extLst>
          </p:cNvPr>
          <p:cNvSpPr>
            <a:spLocks noGrp="1"/>
          </p:cNvSpPr>
          <p:nvPr>
            <p:ph type="dt" sz="half" idx="10"/>
          </p:nvPr>
        </p:nvSpPr>
        <p:spPr/>
        <p:txBody>
          <a:bodyPr/>
          <a:lstStyle/>
          <a:p>
            <a:fld id="{1301BA1A-90DF-4DAA-9F68-4388BE000641}" type="datetimeFigureOut">
              <a:rPr lang="en-US" smtClean="0"/>
              <a:t>5/20/2026</a:t>
            </a:fld>
            <a:endParaRPr lang="en-US"/>
          </a:p>
        </p:txBody>
      </p:sp>
      <p:sp>
        <p:nvSpPr>
          <p:cNvPr id="8" name="Footer Placeholder 7">
            <a:extLst>
              <a:ext uri="{FF2B5EF4-FFF2-40B4-BE49-F238E27FC236}">
                <a16:creationId xmlns:a16="http://schemas.microsoft.com/office/drawing/2014/main" id="{1A8FE53D-8046-FE7E-416C-027CD9DE10B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66FBB5F-9AA6-FD75-07C4-C33470061D4D}"/>
              </a:ext>
            </a:extLst>
          </p:cNvPr>
          <p:cNvSpPr>
            <a:spLocks noGrp="1"/>
          </p:cNvSpPr>
          <p:nvPr>
            <p:ph type="sldNum" sz="quarter" idx="12"/>
          </p:nvPr>
        </p:nvSpPr>
        <p:spPr/>
        <p:txBody>
          <a:bodyPr/>
          <a:lstStyle/>
          <a:p>
            <a:fld id="{50386DC1-2965-4241-9869-31987207AF52}" type="slidenum">
              <a:rPr lang="en-US" smtClean="0"/>
              <a:t>‹#›</a:t>
            </a:fld>
            <a:endParaRPr lang="en-US"/>
          </a:p>
        </p:txBody>
      </p:sp>
    </p:spTree>
    <p:extLst>
      <p:ext uri="{BB962C8B-B14F-4D97-AF65-F5344CB8AC3E}">
        <p14:creationId xmlns:p14="http://schemas.microsoft.com/office/powerpoint/2010/main" val="20634508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1F79B-060A-C3A4-D0D4-F9D67E1A1D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A936AE-A521-AD42-8443-50FE6AB80144}"/>
              </a:ext>
            </a:extLst>
          </p:cNvPr>
          <p:cNvSpPr>
            <a:spLocks noGrp="1"/>
          </p:cNvSpPr>
          <p:nvPr>
            <p:ph type="dt" sz="half" idx="10"/>
          </p:nvPr>
        </p:nvSpPr>
        <p:spPr/>
        <p:txBody>
          <a:bodyPr/>
          <a:lstStyle/>
          <a:p>
            <a:fld id="{1301BA1A-90DF-4DAA-9F68-4388BE000641}" type="datetimeFigureOut">
              <a:rPr lang="en-US" smtClean="0"/>
              <a:t>5/20/2026</a:t>
            </a:fld>
            <a:endParaRPr lang="en-US"/>
          </a:p>
        </p:txBody>
      </p:sp>
      <p:sp>
        <p:nvSpPr>
          <p:cNvPr id="4" name="Footer Placeholder 3">
            <a:extLst>
              <a:ext uri="{FF2B5EF4-FFF2-40B4-BE49-F238E27FC236}">
                <a16:creationId xmlns:a16="http://schemas.microsoft.com/office/drawing/2014/main" id="{876BB5B0-F44F-D5DD-0EB6-A18CF426F0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BC781DB-061C-AAEB-1E81-47DE00ADFD68}"/>
              </a:ext>
            </a:extLst>
          </p:cNvPr>
          <p:cNvSpPr>
            <a:spLocks noGrp="1"/>
          </p:cNvSpPr>
          <p:nvPr>
            <p:ph type="sldNum" sz="quarter" idx="12"/>
          </p:nvPr>
        </p:nvSpPr>
        <p:spPr/>
        <p:txBody>
          <a:bodyPr/>
          <a:lstStyle/>
          <a:p>
            <a:fld id="{50386DC1-2965-4241-9869-31987207AF52}" type="slidenum">
              <a:rPr lang="en-US" smtClean="0"/>
              <a:t>‹#›</a:t>
            </a:fld>
            <a:endParaRPr lang="en-US"/>
          </a:p>
        </p:txBody>
      </p:sp>
    </p:spTree>
    <p:extLst>
      <p:ext uri="{BB962C8B-B14F-4D97-AF65-F5344CB8AC3E}">
        <p14:creationId xmlns:p14="http://schemas.microsoft.com/office/powerpoint/2010/main" val="28562087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FA351E-296C-9238-D7E4-51E857ADCA60}"/>
              </a:ext>
            </a:extLst>
          </p:cNvPr>
          <p:cNvSpPr>
            <a:spLocks noGrp="1"/>
          </p:cNvSpPr>
          <p:nvPr>
            <p:ph type="dt" sz="half" idx="10"/>
          </p:nvPr>
        </p:nvSpPr>
        <p:spPr/>
        <p:txBody>
          <a:bodyPr/>
          <a:lstStyle/>
          <a:p>
            <a:fld id="{1301BA1A-90DF-4DAA-9F68-4388BE000641}" type="datetimeFigureOut">
              <a:rPr lang="en-US" smtClean="0"/>
              <a:t>5/20/2026</a:t>
            </a:fld>
            <a:endParaRPr lang="en-US"/>
          </a:p>
        </p:txBody>
      </p:sp>
      <p:sp>
        <p:nvSpPr>
          <p:cNvPr id="3" name="Footer Placeholder 2">
            <a:extLst>
              <a:ext uri="{FF2B5EF4-FFF2-40B4-BE49-F238E27FC236}">
                <a16:creationId xmlns:a16="http://schemas.microsoft.com/office/drawing/2014/main" id="{5E5E557E-A30F-6A6C-DECB-8E518913948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638C9DA-4A06-6828-58AC-F416AD1049FF}"/>
              </a:ext>
            </a:extLst>
          </p:cNvPr>
          <p:cNvSpPr>
            <a:spLocks noGrp="1"/>
          </p:cNvSpPr>
          <p:nvPr>
            <p:ph type="sldNum" sz="quarter" idx="12"/>
          </p:nvPr>
        </p:nvSpPr>
        <p:spPr/>
        <p:txBody>
          <a:bodyPr/>
          <a:lstStyle/>
          <a:p>
            <a:fld id="{50386DC1-2965-4241-9869-31987207AF52}" type="slidenum">
              <a:rPr lang="en-US" smtClean="0"/>
              <a:t>‹#›</a:t>
            </a:fld>
            <a:endParaRPr lang="en-US"/>
          </a:p>
        </p:txBody>
      </p:sp>
    </p:spTree>
    <p:extLst>
      <p:ext uri="{BB962C8B-B14F-4D97-AF65-F5344CB8AC3E}">
        <p14:creationId xmlns:p14="http://schemas.microsoft.com/office/powerpoint/2010/main" val="24968675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2EF11-28CC-D99F-9DF5-A1F8FF8E0D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F53693D-21E4-5051-32BE-2565D818B0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91C50AE-1F2C-32D0-E8E9-E6B8F21B51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81E602-0889-3957-7105-CE7F7580E269}"/>
              </a:ext>
            </a:extLst>
          </p:cNvPr>
          <p:cNvSpPr>
            <a:spLocks noGrp="1"/>
          </p:cNvSpPr>
          <p:nvPr>
            <p:ph type="dt" sz="half" idx="10"/>
          </p:nvPr>
        </p:nvSpPr>
        <p:spPr/>
        <p:txBody>
          <a:bodyPr/>
          <a:lstStyle/>
          <a:p>
            <a:fld id="{1301BA1A-90DF-4DAA-9F68-4388BE000641}" type="datetimeFigureOut">
              <a:rPr lang="en-US" smtClean="0"/>
              <a:t>5/20/2026</a:t>
            </a:fld>
            <a:endParaRPr lang="en-US"/>
          </a:p>
        </p:txBody>
      </p:sp>
      <p:sp>
        <p:nvSpPr>
          <p:cNvPr id="6" name="Footer Placeholder 5">
            <a:extLst>
              <a:ext uri="{FF2B5EF4-FFF2-40B4-BE49-F238E27FC236}">
                <a16:creationId xmlns:a16="http://schemas.microsoft.com/office/drawing/2014/main" id="{66C639B0-D3F5-5BC1-BF87-48B34496B6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CE28AA-CE0A-E79A-B750-35AE5C89D233}"/>
              </a:ext>
            </a:extLst>
          </p:cNvPr>
          <p:cNvSpPr>
            <a:spLocks noGrp="1"/>
          </p:cNvSpPr>
          <p:nvPr>
            <p:ph type="sldNum" sz="quarter" idx="12"/>
          </p:nvPr>
        </p:nvSpPr>
        <p:spPr/>
        <p:txBody>
          <a:bodyPr/>
          <a:lstStyle/>
          <a:p>
            <a:fld id="{50386DC1-2965-4241-9869-31987207AF52}" type="slidenum">
              <a:rPr lang="en-US" smtClean="0"/>
              <a:t>‹#›</a:t>
            </a:fld>
            <a:endParaRPr lang="en-US"/>
          </a:p>
        </p:txBody>
      </p:sp>
    </p:spTree>
    <p:extLst>
      <p:ext uri="{BB962C8B-B14F-4D97-AF65-F5344CB8AC3E}">
        <p14:creationId xmlns:p14="http://schemas.microsoft.com/office/powerpoint/2010/main" val="2231171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299DC-8DAA-2161-0ED8-A87EDABB2B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85ACA39-3624-BA05-0DB0-93176AEA60F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443DC79-11F5-DF14-31A1-F06E2D6570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6139DB-E6DF-87B4-F520-14FD3DB20F00}"/>
              </a:ext>
            </a:extLst>
          </p:cNvPr>
          <p:cNvSpPr>
            <a:spLocks noGrp="1"/>
          </p:cNvSpPr>
          <p:nvPr>
            <p:ph type="dt" sz="half" idx="10"/>
          </p:nvPr>
        </p:nvSpPr>
        <p:spPr/>
        <p:txBody>
          <a:bodyPr/>
          <a:lstStyle/>
          <a:p>
            <a:fld id="{1301BA1A-90DF-4DAA-9F68-4388BE000641}" type="datetimeFigureOut">
              <a:rPr lang="en-US" smtClean="0"/>
              <a:t>5/20/2026</a:t>
            </a:fld>
            <a:endParaRPr lang="en-US"/>
          </a:p>
        </p:txBody>
      </p:sp>
      <p:sp>
        <p:nvSpPr>
          <p:cNvPr id="6" name="Footer Placeholder 5">
            <a:extLst>
              <a:ext uri="{FF2B5EF4-FFF2-40B4-BE49-F238E27FC236}">
                <a16:creationId xmlns:a16="http://schemas.microsoft.com/office/drawing/2014/main" id="{B45AD662-716B-83C2-A7CD-8398F2F6CB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088F41-F20E-3CC2-E700-3012FF10F767}"/>
              </a:ext>
            </a:extLst>
          </p:cNvPr>
          <p:cNvSpPr>
            <a:spLocks noGrp="1"/>
          </p:cNvSpPr>
          <p:nvPr>
            <p:ph type="sldNum" sz="quarter" idx="12"/>
          </p:nvPr>
        </p:nvSpPr>
        <p:spPr/>
        <p:txBody>
          <a:bodyPr/>
          <a:lstStyle/>
          <a:p>
            <a:fld id="{50386DC1-2965-4241-9869-31987207AF52}" type="slidenum">
              <a:rPr lang="en-US" smtClean="0"/>
              <a:t>‹#›</a:t>
            </a:fld>
            <a:endParaRPr lang="en-US"/>
          </a:p>
        </p:txBody>
      </p:sp>
    </p:spTree>
    <p:extLst>
      <p:ext uri="{BB962C8B-B14F-4D97-AF65-F5344CB8AC3E}">
        <p14:creationId xmlns:p14="http://schemas.microsoft.com/office/powerpoint/2010/main" val="18370042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7CF933-CFA4-CEDF-3F1A-C07F96DC06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896D9A0-9369-BBB1-203A-B535F25F15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51C212-F11D-E241-25FE-13813D6878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301BA1A-90DF-4DAA-9F68-4388BE000641}" type="datetimeFigureOut">
              <a:rPr lang="en-US" smtClean="0"/>
              <a:t>5/20/2026</a:t>
            </a:fld>
            <a:endParaRPr lang="en-US"/>
          </a:p>
        </p:txBody>
      </p:sp>
      <p:sp>
        <p:nvSpPr>
          <p:cNvPr id="5" name="Footer Placeholder 4">
            <a:extLst>
              <a:ext uri="{FF2B5EF4-FFF2-40B4-BE49-F238E27FC236}">
                <a16:creationId xmlns:a16="http://schemas.microsoft.com/office/drawing/2014/main" id="{01E47C45-FC70-D8EF-E7E1-9F81FF31E7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7C367BE-B17F-13A2-AA90-54B9680414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0386DC1-2965-4241-9869-31987207AF52}" type="slidenum">
              <a:rPr lang="en-US" smtClean="0"/>
              <a:t>‹#›</a:t>
            </a:fld>
            <a:endParaRPr lang="en-US"/>
          </a:p>
        </p:txBody>
      </p:sp>
    </p:spTree>
    <p:extLst>
      <p:ext uri="{BB962C8B-B14F-4D97-AF65-F5344CB8AC3E}">
        <p14:creationId xmlns:p14="http://schemas.microsoft.com/office/powerpoint/2010/main" val="2617885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customXml" Target="../ink/ink2.xml"/><Relationship Id="rId5" Type="http://schemas.openxmlformats.org/officeDocument/2006/relationships/image" Target="../media/image50.png"/><Relationship Id="rId4" Type="http://schemas.openxmlformats.org/officeDocument/2006/relationships/customXml" Target="../ink/ink1.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svg"/><Relationship Id="rId4" Type="http://schemas.openxmlformats.org/officeDocument/2006/relationships/image" Target="../media/image6.sv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svg"/><Relationship Id="rId4" Type="http://schemas.openxmlformats.org/officeDocument/2006/relationships/image" Target="../media/image6.svg"/></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svg"/><Relationship Id="rId4" Type="http://schemas.openxmlformats.org/officeDocument/2006/relationships/image" Target="../media/image6.svg"/></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svg"/><Relationship Id="rId4" Type="http://schemas.openxmlformats.org/officeDocument/2006/relationships/image" Target="../media/image6.svg"/></Relationships>
</file>

<file path=ppt/slides/_rels/slide5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svg"/><Relationship Id="rId4" Type="http://schemas.openxmlformats.org/officeDocument/2006/relationships/image" Target="../media/image6.svg"/></Relationships>
</file>

<file path=ppt/slides/_rels/slide58.xml.rels><?xml version="1.0" encoding="UTF-8" standalone="yes"?>
<Relationships xmlns="http://schemas.openxmlformats.org/package/2006/relationships"><Relationship Id="rId3" Type="http://schemas.openxmlformats.org/officeDocument/2006/relationships/hyperlink" Target="https://www.coastal.ca.gov/meetings/mtgdates.html" TargetMode="External"/><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hyperlink" Target="https://www.opc.ca.gov/meetings/"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s://docs.google.com/forms/d/e/1FAIpQLSeaT3URyJAQ4PuAZokMVkarlvT8HwLQs6KSZNfqJ4gv5GAeuw/formResponse" TargetMode="External"/><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FDCE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AA223A-6113-0E86-CEA8-FC196BDEF66F}"/>
              </a:ext>
            </a:extLst>
          </p:cNvPr>
          <p:cNvPicPr>
            <a:picLocks noChangeAspect="1"/>
          </p:cNvPicPr>
          <p:nvPr/>
        </p:nvPicPr>
        <p:blipFill>
          <a:blip r:embed="rId3">
            <a:extLst>
              <a:ext uri="{28A0092B-C50C-407E-A947-70E740481C1C}">
                <a14:useLocalDpi xmlns:a14="http://schemas.microsoft.com/office/drawing/2010/main" val="0"/>
              </a:ext>
            </a:extLst>
          </a:blip>
          <a:srcRect l="14754" t="17576" r="14712" b="12683"/>
          <a:stretch>
            <a:fillRect/>
          </a:stretch>
        </p:blipFill>
        <p:spPr>
          <a:xfrm>
            <a:off x="-15549" y="0"/>
            <a:ext cx="5201007" cy="6858000"/>
          </a:xfrm>
          <a:prstGeom prst="rect">
            <a:avLst/>
          </a:prstGeom>
        </p:spPr>
      </p:pic>
      <p:sp>
        <p:nvSpPr>
          <p:cNvPr id="2" name="Title 1">
            <a:extLst>
              <a:ext uri="{FF2B5EF4-FFF2-40B4-BE49-F238E27FC236}">
                <a16:creationId xmlns:a16="http://schemas.microsoft.com/office/drawing/2014/main" id="{A5926FC6-8B8E-E85B-41E9-9AA0D698FA32}"/>
              </a:ext>
            </a:extLst>
          </p:cNvPr>
          <p:cNvSpPr>
            <a:spLocks noGrp="1"/>
          </p:cNvSpPr>
          <p:nvPr>
            <p:ph type="ctrTitle"/>
          </p:nvPr>
        </p:nvSpPr>
        <p:spPr>
          <a:xfrm>
            <a:off x="5373624" y="425900"/>
            <a:ext cx="6698090" cy="5194960"/>
          </a:xfrm>
        </p:spPr>
        <p:txBody>
          <a:bodyPr anchor="b">
            <a:noAutofit/>
          </a:bodyPr>
          <a:lstStyle/>
          <a:p>
            <a:pPr algn="l"/>
            <a:r>
              <a:rPr lang="en-US" sz="5600" b="1" dirty="0">
                <a:solidFill>
                  <a:srgbClr val="010616"/>
                </a:solidFill>
                <a:latin typeface="Avenir Next LT Pro" panose="020B0504020202020204" pitchFamily="34" charset="0"/>
              </a:rPr>
              <a:t>Whale Tail Grantee Orientation</a:t>
            </a:r>
            <a:br>
              <a:rPr lang="en-US" sz="4800" dirty="0">
                <a:solidFill>
                  <a:srgbClr val="022E8F"/>
                </a:solidFill>
                <a:latin typeface="Avenir Next LT Pro" panose="020B0504020202020204" pitchFamily="34" charset="0"/>
              </a:rPr>
            </a:br>
            <a:br>
              <a:rPr lang="en-US" sz="4000" dirty="0">
                <a:solidFill>
                  <a:srgbClr val="022E8F"/>
                </a:solidFill>
                <a:latin typeface="Avenir Next LT Pro" panose="020B0504020202020204" pitchFamily="34" charset="0"/>
              </a:rPr>
            </a:br>
            <a:r>
              <a:rPr lang="en-US" sz="4000" dirty="0">
                <a:solidFill>
                  <a:schemeClr val="tx1">
                    <a:lumMod val="85000"/>
                    <a:lumOff val="15000"/>
                  </a:schemeClr>
                </a:solidFill>
                <a:latin typeface="Avenir Next LT Pro" panose="020B0504020202020204" pitchFamily="34" charset="0"/>
              </a:rPr>
              <a:t>Jessica Lie, Jessica.Lie@coastal.ca.gov</a:t>
            </a:r>
            <a:br>
              <a:rPr lang="en-US" sz="4000" dirty="0">
                <a:solidFill>
                  <a:srgbClr val="022E8F"/>
                </a:solidFill>
                <a:latin typeface="Avenir Next LT Pro" panose="020B0504020202020204" pitchFamily="34" charset="0"/>
              </a:rPr>
            </a:br>
            <a:r>
              <a:rPr lang="en-US" sz="3500" dirty="0">
                <a:solidFill>
                  <a:srgbClr val="022E8F"/>
                </a:solidFill>
                <a:latin typeface="Avenir Next LT Pro" panose="020B0504020202020204" pitchFamily="34" charset="0"/>
              </a:rPr>
              <a:t> </a:t>
            </a:r>
            <a:br>
              <a:rPr lang="en-US" sz="4000" dirty="0">
                <a:solidFill>
                  <a:srgbClr val="022E8F"/>
                </a:solidFill>
                <a:latin typeface="Avenir Next LT Pro" panose="020B0504020202020204" pitchFamily="34" charset="0"/>
              </a:rPr>
            </a:br>
            <a:r>
              <a:rPr lang="en-US" sz="3000" dirty="0">
                <a:solidFill>
                  <a:schemeClr val="tx1">
                    <a:lumMod val="85000"/>
                    <a:lumOff val="15000"/>
                  </a:schemeClr>
                </a:solidFill>
                <a:latin typeface="Avenir Next LT Pro" panose="020B0504020202020204" pitchFamily="34" charset="0"/>
              </a:rPr>
              <a:t>Annie Kohut Frankel, Annie.Frankel@coastal.ca.gov</a:t>
            </a:r>
            <a:br>
              <a:rPr lang="en-US" sz="4000" dirty="0">
                <a:solidFill>
                  <a:srgbClr val="022E8F"/>
                </a:solidFill>
                <a:latin typeface="Avenir Next LT Pro" panose="020B0504020202020204" pitchFamily="34" charset="0"/>
              </a:rPr>
            </a:br>
            <a:endParaRPr lang="en-US" sz="4000" dirty="0">
              <a:solidFill>
                <a:srgbClr val="022E8F"/>
              </a:solidFill>
              <a:latin typeface="Avenir Next LT Pro" panose="020B0504020202020204" pitchFamily="34" charset="0"/>
            </a:endParaRPr>
          </a:p>
        </p:txBody>
      </p:sp>
      <p:sp>
        <p:nvSpPr>
          <p:cNvPr id="5" name="TextBox 4">
            <a:extLst>
              <a:ext uri="{FF2B5EF4-FFF2-40B4-BE49-F238E27FC236}">
                <a16:creationId xmlns:a16="http://schemas.microsoft.com/office/drawing/2014/main" id="{13C7B3B9-7411-2C19-FA5C-415E3DA10103}"/>
              </a:ext>
            </a:extLst>
          </p:cNvPr>
          <p:cNvSpPr txBox="1"/>
          <p:nvPr/>
        </p:nvSpPr>
        <p:spPr>
          <a:xfrm>
            <a:off x="109766" y="6376203"/>
            <a:ext cx="1948034" cy="369332"/>
          </a:xfrm>
          <a:prstGeom prst="rect">
            <a:avLst/>
          </a:prstGeom>
          <a:noFill/>
        </p:spPr>
        <p:txBody>
          <a:bodyPr wrap="none" rtlCol="0">
            <a:spAutoFit/>
          </a:bodyPr>
          <a:lstStyle/>
          <a:p>
            <a:r>
              <a:rPr lang="en-US" dirty="0">
                <a:solidFill>
                  <a:schemeClr val="bg1"/>
                </a:solidFill>
                <a:latin typeface="Avenir Next LT Pro" panose="020B0504020202020204" pitchFamily="34" charset="0"/>
              </a:rPr>
              <a:t>Shelby Wayment</a:t>
            </a:r>
          </a:p>
        </p:txBody>
      </p:sp>
      <p:pic>
        <p:nvPicPr>
          <p:cNvPr id="1026" name="Picture 2">
            <a:extLst>
              <a:ext uri="{FF2B5EF4-FFF2-40B4-BE49-F238E27FC236}">
                <a16:creationId xmlns:a16="http://schemas.microsoft.com/office/drawing/2014/main" id="{782AE24A-4ADC-2FE4-8A71-EF41C32CE0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8200" y="5287331"/>
            <a:ext cx="4048194" cy="135783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349731B5-E412-B610-C30F-3DF188B6F3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03907" y="5287331"/>
            <a:ext cx="1328650" cy="1328650"/>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7D6220E0-BE71-378F-A80C-E23B889F9761}"/>
              </a:ext>
            </a:extLst>
          </p:cNvPr>
          <p:cNvCxnSpPr/>
          <p:nvPr/>
        </p:nvCxnSpPr>
        <p:spPr>
          <a:xfrm>
            <a:off x="5940251" y="2199190"/>
            <a:ext cx="5359078" cy="0"/>
          </a:xfrm>
          <a:prstGeom prst="line">
            <a:avLst/>
          </a:prstGeom>
          <a:ln>
            <a:solidFill>
              <a:srgbClr val="010616"/>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484179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24C0CB5-0E01-6704-5174-FC737143A801}"/>
              </a:ext>
            </a:extLst>
          </p:cNvPr>
          <p:cNvSpPr txBox="1"/>
          <p:nvPr/>
        </p:nvSpPr>
        <p:spPr>
          <a:xfrm>
            <a:off x="737524" y="5412731"/>
            <a:ext cx="10716951" cy="523220"/>
          </a:xfrm>
          <a:prstGeom prst="rect">
            <a:avLst/>
          </a:prstGeom>
          <a:noFill/>
        </p:spPr>
        <p:txBody>
          <a:bodyPr wrap="square" rtlCol="0">
            <a:spAutoFit/>
          </a:bodyPr>
          <a:lstStyle/>
          <a:p>
            <a:r>
              <a:rPr lang="en-US" sz="2800" dirty="0">
                <a:solidFill>
                  <a:schemeClr val="tx2"/>
                </a:solidFill>
                <a:latin typeface="Avenir Next LT Pro" panose="020B0504020202020204" pitchFamily="34" charset="0"/>
              </a:rPr>
              <a:t>If you want an Excel spreadsheet of your grant budget, email me. </a:t>
            </a:r>
          </a:p>
        </p:txBody>
      </p:sp>
      <p:pic>
        <p:nvPicPr>
          <p:cNvPr id="6" name="Picture 5" descr="Table&#10;&#10;AI-generated content may be incorrect.">
            <a:extLst>
              <a:ext uri="{FF2B5EF4-FFF2-40B4-BE49-F238E27FC236}">
                <a16:creationId xmlns:a16="http://schemas.microsoft.com/office/drawing/2014/main" id="{2B319F5B-3DC1-6503-B587-2C9A774591BA}"/>
              </a:ext>
            </a:extLst>
          </p:cNvPr>
          <p:cNvPicPr>
            <a:picLocks noChangeAspect="1"/>
          </p:cNvPicPr>
          <p:nvPr/>
        </p:nvPicPr>
        <p:blipFill>
          <a:blip r:embed="rId3"/>
          <a:stretch>
            <a:fillRect/>
          </a:stretch>
        </p:blipFill>
        <p:spPr>
          <a:xfrm>
            <a:off x="1542413" y="666510"/>
            <a:ext cx="9107171" cy="4372585"/>
          </a:xfrm>
          <a:prstGeom prst="rect">
            <a:avLst/>
          </a:prstGeom>
        </p:spPr>
      </p:pic>
    </p:spTree>
    <p:extLst>
      <p:ext uri="{BB962C8B-B14F-4D97-AF65-F5344CB8AC3E}">
        <p14:creationId xmlns:p14="http://schemas.microsoft.com/office/powerpoint/2010/main" val="3502679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1F90ED-6B15-A2D5-66E1-3FCE7E63DC5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C438410-ACE2-A41E-6F2B-8822C36A0A47}"/>
              </a:ext>
            </a:extLst>
          </p:cNvPr>
          <p:cNvSpPr txBox="1"/>
          <p:nvPr/>
        </p:nvSpPr>
        <p:spPr>
          <a:xfrm>
            <a:off x="1481694" y="2770188"/>
            <a:ext cx="9389506" cy="1569660"/>
          </a:xfrm>
          <a:prstGeom prst="rect">
            <a:avLst/>
          </a:prstGeom>
          <a:noFill/>
        </p:spPr>
        <p:txBody>
          <a:bodyPr wrap="square" rtlCol="0">
            <a:spAutoFit/>
          </a:bodyPr>
          <a:lstStyle/>
          <a:p>
            <a:pPr>
              <a:spcBef>
                <a:spcPts val="1200"/>
              </a:spcBef>
            </a:pPr>
            <a:r>
              <a:rPr lang="en-US" sz="3200" dirty="0">
                <a:latin typeface="Avenir Next LT Pro" panose="020B0504020202020204" pitchFamily="34" charset="0"/>
              </a:rPr>
              <a:t>Changes to your grant need written pre-approval. Please reach out to me as early as possible with change requests.</a:t>
            </a:r>
          </a:p>
        </p:txBody>
      </p:sp>
      <p:sp>
        <p:nvSpPr>
          <p:cNvPr id="2" name="Title 1">
            <a:extLst>
              <a:ext uri="{FF2B5EF4-FFF2-40B4-BE49-F238E27FC236}">
                <a16:creationId xmlns:a16="http://schemas.microsoft.com/office/drawing/2014/main" id="{B5DC91B7-CDEA-6AC7-468D-6D10CCFFA467}"/>
              </a:ext>
            </a:extLst>
          </p:cNvPr>
          <p:cNvSpPr>
            <a:spLocks noGrp="1"/>
          </p:cNvSpPr>
          <p:nvPr>
            <p:ph type="title"/>
          </p:nvPr>
        </p:nvSpPr>
        <p:spPr/>
        <p:txBody>
          <a:bodyPr/>
          <a:lstStyle/>
          <a:p>
            <a:r>
              <a:rPr lang="en-US" dirty="0">
                <a:latin typeface="Avenir Next LT Pro" panose="020B0504020202020204" pitchFamily="34" charset="0"/>
              </a:rPr>
              <a:t>Grant changes</a:t>
            </a:r>
          </a:p>
        </p:txBody>
      </p:sp>
    </p:spTree>
    <p:extLst>
      <p:ext uri="{BB962C8B-B14F-4D97-AF65-F5344CB8AC3E}">
        <p14:creationId xmlns:p14="http://schemas.microsoft.com/office/powerpoint/2010/main" val="20992899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E479A93-C46D-F2ED-9719-CBA8D2150090}"/>
              </a:ext>
            </a:extLst>
          </p:cNvPr>
          <p:cNvSpPr txBox="1"/>
          <p:nvPr/>
        </p:nvSpPr>
        <p:spPr>
          <a:xfrm>
            <a:off x="1481694" y="1843088"/>
            <a:ext cx="9228611" cy="3847207"/>
          </a:xfrm>
          <a:prstGeom prst="rect">
            <a:avLst/>
          </a:prstGeom>
          <a:noFill/>
        </p:spPr>
        <p:txBody>
          <a:bodyPr wrap="square" rtlCol="0">
            <a:spAutoFit/>
          </a:bodyPr>
          <a:lstStyle/>
          <a:p>
            <a:pPr marL="457200" indent="-457200">
              <a:spcAft>
                <a:spcPts val="1200"/>
              </a:spcAft>
              <a:buFont typeface="Arial" panose="020B0604020202020204" pitchFamily="34" charset="0"/>
              <a:buChar char="•"/>
            </a:pPr>
            <a:r>
              <a:rPr lang="en-US" sz="3200" dirty="0">
                <a:solidFill>
                  <a:schemeClr val="tx2"/>
                </a:solidFill>
                <a:latin typeface="Avenir Next LT Pro" panose="020B0504020202020204" pitchFamily="34" charset="0"/>
              </a:rPr>
              <a:t>If you think you need to extend the end date of your grant, let us know ASAP and minimum one month before current grant end date!</a:t>
            </a:r>
            <a:endParaRPr lang="en-US" sz="800" dirty="0">
              <a:solidFill>
                <a:schemeClr val="tx2"/>
              </a:solidFill>
              <a:latin typeface="Avenir Next LT Pro" panose="020B0504020202020204" pitchFamily="34" charset="0"/>
            </a:endParaRPr>
          </a:p>
          <a:p>
            <a:pPr marL="457200" indent="-457200">
              <a:spcAft>
                <a:spcPts val="1200"/>
              </a:spcAft>
              <a:buFont typeface="Arial" panose="020B0604020202020204" pitchFamily="34" charset="0"/>
              <a:buChar char="•"/>
            </a:pPr>
            <a:r>
              <a:rPr lang="en-US" sz="3200" dirty="0">
                <a:solidFill>
                  <a:schemeClr val="tx2"/>
                </a:solidFill>
                <a:latin typeface="Avenir Next LT Pro" panose="020B0504020202020204" pitchFamily="34" charset="0"/>
              </a:rPr>
              <a:t>If your project begins on or before June 30, 2026, you can’t extend past April 27, 2028. </a:t>
            </a:r>
          </a:p>
          <a:p>
            <a:pPr marL="457200" indent="-457200">
              <a:spcAft>
                <a:spcPts val="1200"/>
              </a:spcAft>
              <a:buFont typeface="Arial" panose="020B0604020202020204" pitchFamily="34" charset="0"/>
              <a:buChar char="•"/>
            </a:pPr>
            <a:r>
              <a:rPr lang="en-US" sz="3200" dirty="0">
                <a:solidFill>
                  <a:schemeClr val="tx2"/>
                </a:solidFill>
                <a:latin typeface="Avenir Next LT Pro" panose="020B0504020202020204" pitchFamily="34" charset="0"/>
              </a:rPr>
              <a:t>If your project begins on or after July 1, 2026, you can’t extend past November 30, 2028.</a:t>
            </a:r>
          </a:p>
        </p:txBody>
      </p:sp>
      <p:sp>
        <p:nvSpPr>
          <p:cNvPr id="2" name="Title 1">
            <a:extLst>
              <a:ext uri="{FF2B5EF4-FFF2-40B4-BE49-F238E27FC236}">
                <a16:creationId xmlns:a16="http://schemas.microsoft.com/office/drawing/2014/main" id="{10FA503B-F491-EF96-2AEF-C7647054A778}"/>
              </a:ext>
            </a:extLst>
          </p:cNvPr>
          <p:cNvSpPr>
            <a:spLocks noGrp="1"/>
          </p:cNvSpPr>
          <p:nvPr>
            <p:ph type="title"/>
          </p:nvPr>
        </p:nvSpPr>
        <p:spPr/>
        <p:txBody>
          <a:bodyPr/>
          <a:lstStyle/>
          <a:p>
            <a:r>
              <a:rPr lang="en-US" dirty="0">
                <a:latin typeface="Avenir Next LT Pro" panose="020B0504020202020204" pitchFamily="34" charset="0"/>
              </a:rPr>
              <a:t>Extending Grant End Date</a:t>
            </a:r>
          </a:p>
        </p:txBody>
      </p:sp>
    </p:spTree>
    <p:extLst>
      <p:ext uri="{BB962C8B-B14F-4D97-AF65-F5344CB8AC3E}">
        <p14:creationId xmlns:p14="http://schemas.microsoft.com/office/powerpoint/2010/main" val="4032650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5B0924A-65FB-B06A-4132-6CAE539D3AA3}"/>
              </a:ext>
            </a:extLst>
          </p:cNvPr>
          <p:cNvSpPr txBox="1"/>
          <p:nvPr/>
        </p:nvSpPr>
        <p:spPr>
          <a:xfrm>
            <a:off x="744324" y="2316419"/>
            <a:ext cx="10703351" cy="2225161"/>
          </a:xfrm>
          <a:prstGeom prst="rect">
            <a:avLst/>
          </a:prstGeom>
          <a:noFill/>
        </p:spPr>
        <p:txBody>
          <a:bodyPr wrap="square" rtlCol="0">
            <a:spAutoFit/>
          </a:bodyPr>
          <a:lstStyle/>
          <a:p>
            <a:pPr>
              <a:lnSpc>
                <a:spcPct val="150000"/>
              </a:lnSpc>
            </a:pPr>
            <a:r>
              <a:rPr lang="en-US" sz="3200" dirty="0">
                <a:solidFill>
                  <a:schemeClr val="tx2"/>
                </a:solidFill>
                <a:latin typeface="Avenir Next LT Pro" panose="020B0504020202020204" pitchFamily="34" charset="0"/>
              </a:rPr>
              <a:t>Bookmark the Whale Tail Grantees’ webpage: </a:t>
            </a:r>
            <a:br>
              <a:rPr lang="en-US" sz="3200" dirty="0">
                <a:solidFill>
                  <a:schemeClr val="tx2"/>
                </a:solidFill>
                <a:latin typeface="Avenir Next LT Pro" panose="020B0504020202020204" pitchFamily="34" charset="0"/>
              </a:rPr>
            </a:br>
            <a:r>
              <a:rPr lang="en-US" sz="3200" b="1" dirty="0">
                <a:solidFill>
                  <a:schemeClr val="tx2"/>
                </a:solidFill>
                <a:latin typeface="Avenir Next LT Pro" panose="020B0504020202020204" pitchFamily="34" charset="0"/>
              </a:rPr>
              <a:t>www.coastal.ca.gov/whaletailgrant/forgrantees.html</a:t>
            </a:r>
          </a:p>
          <a:p>
            <a:pPr marL="457200" indent="-457200">
              <a:lnSpc>
                <a:spcPct val="150000"/>
              </a:lnSpc>
              <a:buFont typeface="Arial" panose="020B0604020202020204" pitchFamily="34" charset="0"/>
              <a:buChar char="•"/>
            </a:pPr>
            <a:endParaRPr lang="en-US" sz="3200" dirty="0">
              <a:solidFill>
                <a:schemeClr val="tx2"/>
              </a:solidFill>
              <a:latin typeface="Avenir Next LT Pro" panose="020B0504020202020204" pitchFamily="34" charset="0"/>
            </a:endParaRPr>
          </a:p>
        </p:txBody>
      </p:sp>
    </p:spTree>
    <p:extLst>
      <p:ext uri="{BB962C8B-B14F-4D97-AF65-F5344CB8AC3E}">
        <p14:creationId xmlns:p14="http://schemas.microsoft.com/office/powerpoint/2010/main" val="10797759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35B95B-F388-DC7C-1234-3F7DA583CF5A}"/>
              </a:ext>
            </a:extLst>
          </p:cNvPr>
          <p:cNvPicPr>
            <a:picLocks noChangeAspect="1"/>
          </p:cNvPicPr>
          <p:nvPr/>
        </p:nvPicPr>
        <p:blipFill>
          <a:blip r:embed="rId3"/>
          <a:srcRect b="59946"/>
          <a:stretch>
            <a:fillRect/>
          </a:stretch>
        </p:blipFill>
        <p:spPr>
          <a:xfrm>
            <a:off x="0" y="-1"/>
            <a:ext cx="12192000" cy="6858001"/>
          </a:xfrm>
          <a:prstGeom prst="rect">
            <a:avLst/>
          </a:prstGeom>
        </p:spPr>
      </p:pic>
    </p:spTree>
    <p:extLst>
      <p:ext uri="{BB962C8B-B14F-4D97-AF65-F5344CB8AC3E}">
        <p14:creationId xmlns:p14="http://schemas.microsoft.com/office/powerpoint/2010/main" val="11805992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8B495B-B8BA-F114-D771-95C04950E74E}"/>
              </a:ext>
            </a:extLst>
          </p:cNvPr>
          <p:cNvPicPr>
            <a:picLocks noChangeAspect="1"/>
          </p:cNvPicPr>
          <p:nvPr/>
        </p:nvPicPr>
        <p:blipFill>
          <a:blip r:embed="rId3"/>
          <a:srcRect t="37852" b="22094"/>
          <a:stretch>
            <a:fillRect/>
          </a:stretch>
        </p:blipFill>
        <p:spPr>
          <a:xfrm>
            <a:off x="0" y="0"/>
            <a:ext cx="12192000" cy="6858000"/>
          </a:xfrm>
          <a:prstGeom prst="rect">
            <a:avLst/>
          </a:prstGeom>
        </p:spPr>
      </p:pic>
      <mc:AlternateContent xmlns:mc="http://schemas.openxmlformats.org/markup-compatibility/2006" xmlns:p14="http://schemas.microsoft.com/office/powerpoint/2010/main">
        <mc:Choice Requires="p14">
          <p:contentPart p14:bwMode="auto" r:id="rId4">
            <p14:nvContentPartPr>
              <p14:cNvPr id="16" name="Ink 15">
                <a:extLst>
                  <a:ext uri="{FF2B5EF4-FFF2-40B4-BE49-F238E27FC236}">
                    <a16:creationId xmlns:a16="http://schemas.microsoft.com/office/drawing/2014/main" id="{E6A858E2-CCC8-2354-77FD-4F4FC9B2E3A5}"/>
                  </a:ext>
                </a:extLst>
              </p14:cNvPr>
              <p14:cNvContentPartPr/>
              <p14:nvPr/>
            </p14:nvContentPartPr>
            <p14:xfrm>
              <a:off x="5790720" y="3179320"/>
              <a:ext cx="360" cy="360"/>
            </p14:xfrm>
          </p:contentPart>
        </mc:Choice>
        <mc:Fallback xmlns="">
          <p:pic>
            <p:nvPicPr>
              <p:cNvPr id="16" name="Ink 15">
                <a:extLst>
                  <a:ext uri="{FF2B5EF4-FFF2-40B4-BE49-F238E27FC236}">
                    <a16:creationId xmlns:a16="http://schemas.microsoft.com/office/drawing/2014/main" id="{E6A858E2-CCC8-2354-77FD-4F4FC9B2E3A5}"/>
                  </a:ext>
                </a:extLst>
              </p:cNvPr>
              <p:cNvPicPr/>
              <p:nvPr/>
            </p:nvPicPr>
            <p:blipFill>
              <a:blip r:embed="rId5"/>
              <a:stretch>
                <a:fillRect/>
              </a:stretch>
            </p:blipFill>
            <p:spPr>
              <a:xfrm>
                <a:off x="5782080" y="317068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7" name="Ink 16">
                <a:extLst>
                  <a:ext uri="{FF2B5EF4-FFF2-40B4-BE49-F238E27FC236}">
                    <a16:creationId xmlns:a16="http://schemas.microsoft.com/office/drawing/2014/main" id="{A3C041AF-B96F-2D7A-3F09-59573908F8CF}"/>
                  </a:ext>
                </a:extLst>
              </p14:cNvPr>
              <p14:cNvContentPartPr/>
              <p14:nvPr/>
            </p14:nvContentPartPr>
            <p14:xfrm>
              <a:off x="5953440" y="3331960"/>
              <a:ext cx="360" cy="360"/>
            </p14:xfrm>
          </p:contentPart>
        </mc:Choice>
        <mc:Fallback xmlns="">
          <p:pic>
            <p:nvPicPr>
              <p:cNvPr id="17" name="Ink 16">
                <a:extLst>
                  <a:ext uri="{FF2B5EF4-FFF2-40B4-BE49-F238E27FC236}">
                    <a16:creationId xmlns:a16="http://schemas.microsoft.com/office/drawing/2014/main" id="{A3C041AF-B96F-2D7A-3F09-59573908F8CF}"/>
                  </a:ext>
                </a:extLst>
              </p:cNvPr>
              <p:cNvPicPr/>
              <p:nvPr/>
            </p:nvPicPr>
            <p:blipFill>
              <a:blip r:embed="rId5"/>
              <a:stretch>
                <a:fillRect/>
              </a:stretch>
            </p:blipFill>
            <p:spPr>
              <a:xfrm>
                <a:off x="5944440" y="3323320"/>
                <a:ext cx="18000" cy="18000"/>
              </a:xfrm>
              <a:prstGeom prst="rect">
                <a:avLst/>
              </a:prstGeom>
            </p:spPr>
          </p:pic>
        </mc:Fallback>
      </mc:AlternateContent>
      <p:sp>
        <p:nvSpPr>
          <p:cNvPr id="7" name="Oval 6">
            <a:extLst>
              <a:ext uri="{FF2B5EF4-FFF2-40B4-BE49-F238E27FC236}">
                <a16:creationId xmlns:a16="http://schemas.microsoft.com/office/drawing/2014/main" id="{4312270E-BDAF-C159-6F03-211677001669}"/>
              </a:ext>
            </a:extLst>
          </p:cNvPr>
          <p:cNvSpPr/>
          <p:nvPr/>
        </p:nvSpPr>
        <p:spPr>
          <a:xfrm>
            <a:off x="7916674" y="5021179"/>
            <a:ext cx="3289465" cy="782520"/>
          </a:xfrm>
          <a:prstGeom prst="ellipse">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8385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AD7CD0-140A-EB9B-0480-36AD15EB425C}"/>
              </a:ext>
            </a:extLst>
          </p:cNvPr>
          <p:cNvPicPr>
            <a:picLocks noChangeAspect="1"/>
          </p:cNvPicPr>
          <p:nvPr/>
        </p:nvPicPr>
        <p:blipFill>
          <a:blip r:embed="rId3"/>
          <a:srcRect t="1" r="94" b="18770"/>
          <a:stretch>
            <a:fillRect/>
          </a:stretch>
        </p:blipFill>
        <p:spPr>
          <a:xfrm>
            <a:off x="0" y="-2"/>
            <a:ext cx="12192288" cy="6858002"/>
          </a:xfrm>
          <a:prstGeom prst="rect">
            <a:avLst/>
          </a:prstGeom>
        </p:spPr>
      </p:pic>
      <p:sp>
        <p:nvSpPr>
          <p:cNvPr id="4" name="Oval 3">
            <a:extLst>
              <a:ext uri="{FF2B5EF4-FFF2-40B4-BE49-F238E27FC236}">
                <a16:creationId xmlns:a16="http://schemas.microsoft.com/office/drawing/2014/main" id="{BDC5F0C9-96D4-77F3-DC8B-78DA7B619A9E}"/>
              </a:ext>
            </a:extLst>
          </p:cNvPr>
          <p:cNvSpPr/>
          <p:nvPr/>
        </p:nvSpPr>
        <p:spPr>
          <a:xfrm>
            <a:off x="6234545" y="3942056"/>
            <a:ext cx="5832764" cy="724394"/>
          </a:xfrm>
          <a:prstGeom prst="ellipse">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4373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A75E84-9619-1F96-F610-208FF7E1E481}"/>
              </a:ext>
            </a:extLst>
          </p:cNvPr>
          <p:cNvPicPr>
            <a:picLocks noChangeAspect="1"/>
          </p:cNvPicPr>
          <p:nvPr/>
        </p:nvPicPr>
        <p:blipFill>
          <a:blip r:embed="rId3"/>
          <a:srcRect b="5354"/>
          <a:stretch>
            <a:fillRect/>
          </a:stretch>
        </p:blipFill>
        <p:spPr>
          <a:xfrm>
            <a:off x="0" y="-1"/>
            <a:ext cx="12193415" cy="6858001"/>
          </a:xfrm>
          <a:prstGeom prst="rect">
            <a:avLst/>
          </a:prstGeom>
        </p:spPr>
      </p:pic>
      <p:sp>
        <p:nvSpPr>
          <p:cNvPr id="5" name="Oval 4">
            <a:extLst>
              <a:ext uri="{FF2B5EF4-FFF2-40B4-BE49-F238E27FC236}">
                <a16:creationId xmlns:a16="http://schemas.microsoft.com/office/drawing/2014/main" id="{C4628C1B-8EF8-7BFE-D604-B27458DA77C0}"/>
              </a:ext>
            </a:extLst>
          </p:cNvPr>
          <p:cNvSpPr/>
          <p:nvPr/>
        </p:nvSpPr>
        <p:spPr>
          <a:xfrm>
            <a:off x="748144" y="6262252"/>
            <a:ext cx="4544291" cy="498766"/>
          </a:xfrm>
          <a:prstGeom prst="ellipse">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0121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EFAF7"/>
        </a:solidFill>
        <a:effectLst/>
      </p:bgPr>
    </p:bg>
    <p:spTree>
      <p:nvGrpSpPr>
        <p:cNvPr id="1" name="">
          <a:extLst>
            <a:ext uri="{FF2B5EF4-FFF2-40B4-BE49-F238E27FC236}">
              <a16:creationId xmlns:a16="http://schemas.microsoft.com/office/drawing/2014/main" id="{818E8A6F-E3D9-182B-F5A5-83A638370812}"/>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277D8AA0-B098-E235-950D-5D7B01CC2DEE}"/>
              </a:ext>
            </a:extLst>
          </p:cNvPr>
          <p:cNvPicPr>
            <a:picLocks noChangeAspect="1"/>
          </p:cNvPicPr>
          <p:nvPr/>
        </p:nvPicPr>
        <p:blipFill>
          <a:blip r:embed="rId3"/>
          <a:srcRect l="6523" r="6523"/>
          <a:stretch>
            <a:fillRect/>
          </a:stretch>
        </p:blipFill>
        <p:spPr>
          <a:xfrm>
            <a:off x="146570" y="82446"/>
            <a:ext cx="11898859" cy="6693108"/>
          </a:xfrm>
          <a:prstGeom prst="rect">
            <a:avLst/>
          </a:prstGeom>
        </p:spPr>
      </p:pic>
      <p:sp>
        <p:nvSpPr>
          <p:cNvPr id="2" name="Rectangle: Rounded Corners 1">
            <a:extLst>
              <a:ext uri="{FF2B5EF4-FFF2-40B4-BE49-F238E27FC236}">
                <a16:creationId xmlns:a16="http://schemas.microsoft.com/office/drawing/2014/main" id="{621C1819-7BDF-32F2-799A-B2529DAA08A9}"/>
              </a:ext>
            </a:extLst>
          </p:cNvPr>
          <p:cNvSpPr/>
          <p:nvPr/>
        </p:nvSpPr>
        <p:spPr>
          <a:xfrm>
            <a:off x="299804" y="82446"/>
            <a:ext cx="11557416" cy="1506511"/>
          </a:xfrm>
          <a:prstGeom prst="roundRect">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6D403C45-52B0-2B36-21FC-764EDBEA6C5F}"/>
              </a:ext>
            </a:extLst>
          </p:cNvPr>
          <p:cNvSpPr/>
          <p:nvPr/>
        </p:nvSpPr>
        <p:spPr>
          <a:xfrm>
            <a:off x="314794" y="1741357"/>
            <a:ext cx="11557416" cy="1506511"/>
          </a:xfrm>
          <a:prstGeom prst="roundRect">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8083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01C2BF-BE72-187D-3A21-C254DDF03B66}"/>
            </a:ext>
          </a:extLst>
        </p:cNvPr>
        <p:cNvGrpSpPr/>
        <p:nvPr/>
      </p:nvGrpSpPr>
      <p:grpSpPr>
        <a:xfrm>
          <a:off x="0" y="0"/>
          <a:ext cx="0" cy="0"/>
          <a:chOff x="0" y="0"/>
          <a:chExt cx="0" cy="0"/>
        </a:xfrm>
      </p:grpSpPr>
      <p:sp>
        <p:nvSpPr>
          <p:cNvPr id="17" name="Oval 16">
            <a:extLst>
              <a:ext uri="{FF2B5EF4-FFF2-40B4-BE49-F238E27FC236}">
                <a16:creationId xmlns:a16="http://schemas.microsoft.com/office/drawing/2014/main" id="{08FE842D-6AB9-27DB-9A21-2DD2A8480801}"/>
              </a:ext>
            </a:extLst>
          </p:cNvPr>
          <p:cNvSpPr/>
          <p:nvPr/>
        </p:nvSpPr>
        <p:spPr>
          <a:xfrm>
            <a:off x="548601" y="2294689"/>
            <a:ext cx="1764631" cy="1684421"/>
          </a:xfrm>
          <a:prstGeom prst="ellipse">
            <a:avLst/>
          </a:prstGeom>
          <a:noFill/>
          <a:ln w="76200">
            <a:solidFill>
              <a:srgbClr val="009E7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Dollar outline">
            <a:extLst>
              <a:ext uri="{FF2B5EF4-FFF2-40B4-BE49-F238E27FC236}">
                <a16:creationId xmlns:a16="http://schemas.microsoft.com/office/drawing/2014/main" id="{2826811B-EEA3-998F-C6EE-973DD6B4F9E0}"/>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304986" y="2679700"/>
            <a:ext cx="914400" cy="914400"/>
          </a:xfrm>
          <a:prstGeom prst="rect">
            <a:avLst/>
          </a:prstGeom>
        </p:spPr>
      </p:pic>
      <p:pic>
        <p:nvPicPr>
          <p:cNvPr id="7" name="Graphic 6" descr="Document outline">
            <a:extLst>
              <a:ext uri="{FF2B5EF4-FFF2-40B4-BE49-F238E27FC236}">
                <a16:creationId xmlns:a16="http://schemas.microsoft.com/office/drawing/2014/main" id="{1A95BFA2-A8FF-1A55-380B-2912E230166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638798" y="2679700"/>
            <a:ext cx="914400" cy="914400"/>
          </a:xfrm>
          <a:prstGeom prst="rect">
            <a:avLst/>
          </a:prstGeom>
        </p:spPr>
      </p:pic>
      <p:pic>
        <p:nvPicPr>
          <p:cNvPr id="9" name="Graphic 8" descr="Signature outline">
            <a:extLst>
              <a:ext uri="{FF2B5EF4-FFF2-40B4-BE49-F238E27FC236}">
                <a16:creationId xmlns:a16="http://schemas.microsoft.com/office/drawing/2014/main" id="{BAF7ACAA-2630-2215-F76A-6E3F44AD76FC}"/>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73718" y="2679700"/>
            <a:ext cx="914400" cy="914400"/>
          </a:xfrm>
          <a:prstGeom prst="rect">
            <a:avLst/>
          </a:prstGeom>
        </p:spPr>
      </p:pic>
      <p:sp>
        <p:nvSpPr>
          <p:cNvPr id="14" name="Oval 13">
            <a:extLst>
              <a:ext uri="{FF2B5EF4-FFF2-40B4-BE49-F238E27FC236}">
                <a16:creationId xmlns:a16="http://schemas.microsoft.com/office/drawing/2014/main" id="{9EB57999-EF2A-00BD-4230-38DC5008C541}"/>
              </a:ext>
            </a:extLst>
          </p:cNvPr>
          <p:cNvSpPr/>
          <p:nvPr/>
        </p:nvSpPr>
        <p:spPr>
          <a:xfrm>
            <a:off x="2879870" y="2294689"/>
            <a:ext cx="1764631" cy="1684421"/>
          </a:xfrm>
          <a:prstGeom prst="ellipse">
            <a:avLst/>
          </a:prstGeom>
          <a:noFill/>
          <a:ln w="76200">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E847873-83D8-2DD4-D86B-EA8026AC780D}"/>
              </a:ext>
            </a:extLst>
          </p:cNvPr>
          <p:cNvSpPr/>
          <p:nvPr/>
        </p:nvSpPr>
        <p:spPr>
          <a:xfrm>
            <a:off x="5213684" y="2294689"/>
            <a:ext cx="1764631" cy="1684421"/>
          </a:xfrm>
          <a:prstGeom prst="ellipse">
            <a:avLst/>
          </a:prstGeom>
          <a:noFill/>
          <a:ln w="76200">
            <a:solidFill>
              <a:srgbClr val="E69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81B1318-46E8-65C2-312F-E6F41AAE8554}"/>
              </a:ext>
            </a:extLst>
          </p:cNvPr>
          <p:cNvSpPr/>
          <p:nvPr/>
        </p:nvSpPr>
        <p:spPr>
          <a:xfrm>
            <a:off x="9881314" y="2294689"/>
            <a:ext cx="1764631" cy="1684421"/>
          </a:xfrm>
          <a:prstGeom prst="ellipse">
            <a:avLst/>
          </a:prstGeom>
          <a:noFill/>
          <a:ln w="76200">
            <a:solidFill>
              <a:srgbClr val="022E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78BBE476-D59A-5D1E-F171-E9B83146D92B}"/>
              </a:ext>
            </a:extLst>
          </p:cNvPr>
          <p:cNvSpPr txBox="1"/>
          <p:nvPr/>
        </p:nvSpPr>
        <p:spPr>
          <a:xfrm>
            <a:off x="368125" y="4221706"/>
            <a:ext cx="2125581" cy="953986"/>
          </a:xfrm>
          <a:prstGeom prst="rect">
            <a:avLst/>
          </a:prstGeom>
          <a:noFill/>
        </p:spPr>
        <p:txBody>
          <a:bodyPr wrap="square" rtlCol="0">
            <a:spAutoFit/>
          </a:bodyPr>
          <a:lstStyle/>
          <a:p>
            <a:pPr algn="ctr"/>
            <a:r>
              <a:rPr lang="en-US" sz="2800" b="1" dirty="0">
                <a:solidFill>
                  <a:srgbClr val="009E73"/>
                </a:solidFill>
                <a:latin typeface="Avenir Next LT Pro" panose="020B0504020202020204" pitchFamily="34" charset="0"/>
              </a:rPr>
              <a:t>Grant Agreement</a:t>
            </a:r>
          </a:p>
        </p:txBody>
      </p:sp>
      <p:sp>
        <p:nvSpPr>
          <p:cNvPr id="20" name="TextBox 19">
            <a:extLst>
              <a:ext uri="{FF2B5EF4-FFF2-40B4-BE49-F238E27FC236}">
                <a16:creationId xmlns:a16="http://schemas.microsoft.com/office/drawing/2014/main" id="{60ECD15D-4DB2-53C3-24A3-4F85AD90130B}"/>
              </a:ext>
            </a:extLst>
          </p:cNvPr>
          <p:cNvSpPr txBox="1"/>
          <p:nvPr/>
        </p:nvSpPr>
        <p:spPr>
          <a:xfrm>
            <a:off x="2765760" y="4221706"/>
            <a:ext cx="1992853" cy="1384995"/>
          </a:xfrm>
          <a:prstGeom prst="rect">
            <a:avLst/>
          </a:prstGeom>
          <a:noFill/>
        </p:spPr>
        <p:txBody>
          <a:bodyPr wrap="none" rtlCol="0">
            <a:spAutoFit/>
          </a:bodyPr>
          <a:lstStyle/>
          <a:p>
            <a:pPr algn="ctr"/>
            <a:r>
              <a:rPr lang="en-US" sz="2800" b="1" dirty="0">
                <a:solidFill>
                  <a:schemeClr val="tx2">
                    <a:lumMod val="50000"/>
                    <a:lumOff val="50000"/>
                  </a:schemeClr>
                </a:solidFill>
                <a:latin typeface="Avenir Next LT Pro" panose="020B0504020202020204" pitchFamily="34" charset="0"/>
              </a:rPr>
              <a:t>Invoices &amp;</a:t>
            </a:r>
          </a:p>
          <a:p>
            <a:pPr algn="ctr"/>
            <a:r>
              <a:rPr lang="en-US" sz="2800" b="1" dirty="0">
                <a:solidFill>
                  <a:schemeClr val="tx2">
                    <a:lumMod val="50000"/>
                    <a:lumOff val="50000"/>
                  </a:schemeClr>
                </a:solidFill>
                <a:latin typeface="Avenir Next LT Pro" panose="020B0504020202020204" pitchFamily="34" charset="0"/>
              </a:rPr>
              <a:t>Advance</a:t>
            </a:r>
          </a:p>
          <a:p>
            <a:pPr algn="ctr"/>
            <a:r>
              <a:rPr lang="en-US" sz="2800" b="1" dirty="0">
                <a:solidFill>
                  <a:schemeClr val="tx2">
                    <a:lumMod val="50000"/>
                    <a:lumOff val="50000"/>
                  </a:schemeClr>
                </a:solidFill>
                <a:latin typeface="Avenir Next LT Pro" panose="020B0504020202020204" pitchFamily="34" charset="0"/>
              </a:rPr>
              <a:t>Payments</a:t>
            </a:r>
          </a:p>
        </p:txBody>
      </p:sp>
      <p:sp>
        <p:nvSpPr>
          <p:cNvPr id="21" name="TextBox 20">
            <a:extLst>
              <a:ext uri="{FF2B5EF4-FFF2-40B4-BE49-F238E27FC236}">
                <a16:creationId xmlns:a16="http://schemas.microsoft.com/office/drawing/2014/main" id="{982CF3D0-D1A2-BA71-A806-313D94BBAF30}"/>
              </a:ext>
            </a:extLst>
          </p:cNvPr>
          <p:cNvSpPr txBox="1"/>
          <p:nvPr/>
        </p:nvSpPr>
        <p:spPr>
          <a:xfrm>
            <a:off x="5326751" y="4221706"/>
            <a:ext cx="1538498" cy="523220"/>
          </a:xfrm>
          <a:prstGeom prst="rect">
            <a:avLst/>
          </a:prstGeom>
          <a:noFill/>
        </p:spPr>
        <p:txBody>
          <a:bodyPr wrap="none" rtlCol="0">
            <a:spAutoFit/>
          </a:bodyPr>
          <a:lstStyle/>
          <a:p>
            <a:pPr algn="ctr"/>
            <a:r>
              <a:rPr lang="en-US" sz="2800" b="1" dirty="0">
                <a:solidFill>
                  <a:srgbClr val="E69F00"/>
                </a:solidFill>
                <a:latin typeface="Avenir Next LT Pro" panose="020B0504020202020204" pitchFamily="34" charset="0"/>
              </a:rPr>
              <a:t>Reports</a:t>
            </a:r>
          </a:p>
        </p:txBody>
      </p:sp>
      <p:sp>
        <p:nvSpPr>
          <p:cNvPr id="22" name="TextBox 21">
            <a:extLst>
              <a:ext uri="{FF2B5EF4-FFF2-40B4-BE49-F238E27FC236}">
                <a16:creationId xmlns:a16="http://schemas.microsoft.com/office/drawing/2014/main" id="{777CDB51-D4AC-5C93-C15B-88C78DF2E39F}"/>
              </a:ext>
            </a:extLst>
          </p:cNvPr>
          <p:cNvSpPr txBox="1"/>
          <p:nvPr/>
        </p:nvSpPr>
        <p:spPr>
          <a:xfrm>
            <a:off x="9881314" y="4221585"/>
            <a:ext cx="1764631" cy="954107"/>
          </a:xfrm>
          <a:prstGeom prst="rect">
            <a:avLst/>
          </a:prstGeom>
          <a:noFill/>
        </p:spPr>
        <p:txBody>
          <a:bodyPr wrap="square" rtlCol="0">
            <a:spAutoFit/>
          </a:bodyPr>
          <a:lstStyle/>
          <a:p>
            <a:pPr algn="ctr"/>
            <a:r>
              <a:rPr lang="en-US" sz="2800" b="1" dirty="0">
                <a:solidFill>
                  <a:srgbClr val="022E8F"/>
                </a:solidFill>
                <a:latin typeface="Avenir Next LT Pro" panose="020B0504020202020204" pitchFamily="34" charset="0"/>
              </a:rPr>
              <a:t>Project Delivery</a:t>
            </a:r>
          </a:p>
        </p:txBody>
      </p:sp>
      <p:pic>
        <p:nvPicPr>
          <p:cNvPr id="27" name="Graphic 26" descr="Whale outline">
            <a:extLst>
              <a:ext uri="{FF2B5EF4-FFF2-40B4-BE49-F238E27FC236}">
                <a16:creationId xmlns:a16="http://schemas.microsoft.com/office/drawing/2014/main" id="{8021E7D6-F65E-3077-AAB3-A0C4E106243A}"/>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7972613" y="2679700"/>
            <a:ext cx="914400" cy="914400"/>
          </a:xfrm>
          <a:prstGeom prst="rect">
            <a:avLst/>
          </a:prstGeom>
        </p:spPr>
      </p:pic>
      <p:sp>
        <p:nvSpPr>
          <p:cNvPr id="28" name="Oval 27">
            <a:extLst>
              <a:ext uri="{FF2B5EF4-FFF2-40B4-BE49-F238E27FC236}">
                <a16:creationId xmlns:a16="http://schemas.microsoft.com/office/drawing/2014/main" id="{20CA2594-16E9-7EC9-8E63-3D2775220C1F}"/>
              </a:ext>
            </a:extLst>
          </p:cNvPr>
          <p:cNvSpPr/>
          <p:nvPr/>
        </p:nvSpPr>
        <p:spPr>
          <a:xfrm>
            <a:off x="7547499" y="2294689"/>
            <a:ext cx="1764631" cy="1684421"/>
          </a:xfrm>
          <a:prstGeom prst="ellipse">
            <a:avLst/>
          </a:prstGeom>
          <a:noFill/>
          <a:ln w="76200">
            <a:solidFill>
              <a:srgbClr val="CC79A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C79A7"/>
              </a:solidFill>
            </a:endParaRPr>
          </a:p>
        </p:txBody>
      </p:sp>
      <p:sp>
        <p:nvSpPr>
          <p:cNvPr id="29" name="TextBox 28">
            <a:extLst>
              <a:ext uri="{FF2B5EF4-FFF2-40B4-BE49-F238E27FC236}">
                <a16:creationId xmlns:a16="http://schemas.microsoft.com/office/drawing/2014/main" id="{EE79F692-DE9E-EAF0-E6A9-1CBBA02E7D56}"/>
              </a:ext>
            </a:extLst>
          </p:cNvPr>
          <p:cNvSpPr txBox="1"/>
          <p:nvPr/>
        </p:nvSpPr>
        <p:spPr>
          <a:xfrm>
            <a:off x="7524277" y="4221584"/>
            <a:ext cx="1764631" cy="954107"/>
          </a:xfrm>
          <a:prstGeom prst="rect">
            <a:avLst/>
          </a:prstGeom>
          <a:noFill/>
        </p:spPr>
        <p:txBody>
          <a:bodyPr wrap="square" rtlCol="0">
            <a:spAutoFit/>
          </a:bodyPr>
          <a:lstStyle/>
          <a:p>
            <a:pPr algn="ctr"/>
            <a:r>
              <a:rPr lang="en-US" sz="2800" b="1" dirty="0">
                <a:solidFill>
                  <a:srgbClr val="CC79A7"/>
                </a:solidFill>
                <a:latin typeface="Avenir Next LT Pro" panose="020B0504020202020204" pitchFamily="34" charset="0"/>
              </a:rPr>
              <a:t>Funding</a:t>
            </a:r>
          </a:p>
          <a:p>
            <a:pPr algn="ctr"/>
            <a:r>
              <a:rPr lang="en-US" sz="2800" b="1" dirty="0">
                <a:solidFill>
                  <a:srgbClr val="CC79A7"/>
                </a:solidFill>
                <a:latin typeface="Avenir Next LT Pro" panose="020B0504020202020204" pitchFamily="34" charset="0"/>
              </a:rPr>
              <a:t>Credit</a:t>
            </a:r>
          </a:p>
        </p:txBody>
      </p:sp>
      <p:sp>
        <p:nvSpPr>
          <p:cNvPr id="2" name="Arrow: Down 1">
            <a:extLst>
              <a:ext uri="{FF2B5EF4-FFF2-40B4-BE49-F238E27FC236}">
                <a16:creationId xmlns:a16="http://schemas.microsoft.com/office/drawing/2014/main" id="{A695F48B-1DE9-B5DA-3FD4-09ED7DA79819}"/>
              </a:ext>
            </a:extLst>
          </p:cNvPr>
          <p:cNvSpPr/>
          <p:nvPr/>
        </p:nvSpPr>
        <p:spPr>
          <a:xfrm>
            <a:off x="3304986" y="665018"/>
            <a:ext cx="914400" cy="1387075"/>
          </a:xfrm>
          <a:prstGeom prst="downArrow">
            <a:avLst/>
          </a:prstGeom>
          <a:solidFill>
            <a:srgbClr val="4E95D9"/>
          </a:solidFill>
          <a:ln>
            <a:solidFill>
              <a:srgbClr val="4E95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descr="Wave outline">
            <a:extLst>
              <a:ext uri="{FF2B5EF4-FFF2-40B4-BE49-F238E27FC236}">
                <a16:creationId xmlns:a16="http://schemas.microsoft.com/office/drawing/2014/main" id="{C700F14F-420D-9020-30ED-FA47A7848C85}"/>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0306429" y="2679699"/>
            <a:ext cx="914400" cy="914400"/>
          </a:xfrm>
          <a:prstGeom prst="rect">
            <a:avLst/>
          </a:prstGeom>
        </p:spPr>
      </p:pic>
    </p:spTree>
    <p:extLst>
      <p:ext uri="{BB962C8B-B14F-4D97-AF65-F5344CB8AC3E}">
        <p14:creationId xmlns:p14="http://schemas.microsoft.com/office/powerpoint/2010/main" val="42279808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oup of people flying a kite&#10;&#10;AI-generated content may be incorrect.">
            <a:extLst>
              <a:ext uri="{FF2B5EF4-FFF2-40B4-BE49-F238E27FC236}">
                <a16:creationId xmlns:a16="http://schemas.microsoft.com/office/drawing/2014/main" id="{3D4BB42C-F1DA-A71B-3A26-4E073217E1A4}"/>
              </a:ext>
            </a:extLst>
          </p:cNvPr>
          <p:cNvPicPr>
            <a:picLocks noChangeAspect="1"/>
          </p:cNvPicPr>
          <p:nvPr/>
        </p:nvPicPr>
        <p:blipFill>
          <a:blip r:embed="rId3">
            <a:extLst>
              <a:ext uri="{28A0092B-C50C-407E-A947-70E740481C1C}">
                <a14:useLocalDpi xmlns:a14="http://schemas.microsoft.com/office/drawing/2010/main" val="0"/>
              </a:ext>
            </a:extLst>
          </a:blip>
          <a:srcRect t="16315" b="8684"/>
          <a:stretch>
            <a:fillRect/>
          </a:stretch>
        </p:blipFill>
        <p:spPr>
          <a:xfrm>
            <a:off x="0" y="-1"/>
            <a:ext cx="12192000" cy="6858001"/>
          </a:xfrm>
          <a:prstGeom prst="rect">
            <a:avLst/>
          </a:prstGeom>
        </p:spPr>
      </p:pic>
      <p:sp>
        <p:nvSpPr>
          <p:cNvPr id="8" name="TextBox 7">
            <a:extLst>
              <a:ext uri="{FF2B5EF4-FFF2-40B4-BE49-F238E27FC236}">
                <a16:creationId xmlns:a16="http://schemas.microsoft.com/office/drawing/2014/main" id="{C99A806C-13DF-93CD-3497-54C45383E3C0}"/>
              </a:ext>
            </a:extLst>
          </p:cNvPr>
          <p:cNvSpPr txBox="1"/>
          <p:nvPr/>
        </p:nvSpPr>
        <p:spPr>
          <a:xfrm>
            <a:off x="2999873" y="368968"/>
            <a:ext cx="6192253" cy="707886"/>
          </a:xfrm>
          <a:prstGeom prst="rect">
            <a:avLst/>
          </a:prstGeom>
          <a:noFill/>
        </p:spPr>
        <p:txBody>
          <a:bodyPr wrap="square" rtlCol="0">
            <a:spAutoFit/>
          </a:bodyPr>
          <a:lstStyle/>
          <a:p>
            <a:pPr algn="ctr"/>
            <a:r>
              <a:rPr lang="en-US" sz="4000" b="1" dirty="0">
                <a:latin typeface="Avenir Next LT Pro" panose="020B0504020202020204" pitchFamily="34" charset="0"/>
              </a:rPr>
              <a:t>Congratulations</a:t>
            </a:r>
            <a:r>
              <a:rPr lang="en-US" sz="3600" b="1" dirty="0">
                <a:latin typeface="Avenir Next LT Pro" panose="020B0504020202020204" pitchFamily="34" charset="0"/>
              </a:rPr>
              <a:t>!</a:t>
            </a:r>
          </a:p>
        </p:txBody>
      </p:sp>
      <p:sp>
        <p:nvSpPr>
          <p:cNvPr id="11" name="TextBox 10">
            <a:extLst>
              <a:ext uri="{FF2B5EF4-FFF2-40B4-BE49-F238E27FC236}">
                <a16:creationId xmlns:a16="http://schemas.microsoft.com/office/drawing/2014/main" id="{E1B58D78-A630-14E8-EEA0-A7793DC21641}"/>
              </a:ext>
            </a:extLst>
          </p:cNvPr>
          <p:cNvSpPr txBox="1"/>
          <p:nvPr/>
        </p:nvSpPr>
        <p:spPr>
          <a:xfrm>
            <a:off x="10376713" y="6376203"/>
            <a:ext cx="1552156" cy="369332"/>
          </a:xfrm>
          <a:prstGeom prst="rect">
            <a:avLst/>
          </a:prstGeom>
          <a:noFill/>
        </p:spPr>
        <p:txBody>
          <a:bodyPr wrap="none" rtlCol="0">
            <a:spAutoFit/>
          </a:bodyPr>
          <a:lstStyle/>
          <a:p>
            <a:r>
              <a:rPr lang="en-US" dirty="0">
                <a:solidFill>
                  <a:schemeClr val="bg1"/>
                </a:solidFill>
                <a:latin typeface="Avenir Next LT Pro" panose="020B0504020202020204" pitchFamily="34" charset="0"/>
              </a:rPr>
              <a:t>Project Avary</a:t>
            </a:r>
          </a:p>
        </p:txBody>
      </p:sp>
    </p:spTree>
    <p:extLst>
      <p:ext uri="{BB962C8B-B14F-4D97-AF65-F5344CB8AC3E}">
        <p14:creationId xmlns:p14="http://schemas.microsoft.com/office/powerpoint/2010/main" val="28936809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C2F9D8D-52C5-013B-8029-BA9ABABE2438}"/>
              </a:ext>
            </a:extLst>
          </p:cNvPr>
          <p:cNvSpPr txBox="1"/>
          <p:nvPr/>
        </p:nvSpPr>
        <p:spPr>
          <a:xfrm>
            <a:off x="1381626" y="2082849"/>
            <a:ext cx="9428747" cy="2616101"/>
          </a:xfrm>
          <a:prstGeom prst="rect">
            <a:avLst/>
          </a:prstGeom>
          <a:noFill/>
        </p:spPr>
        <p:txBody>
          <a:bodyPr wrap="square" rtlCol="0">
            <a:spAutoFit/>
          </a:bodyPr>
          <a:lstStyle/>
          <a:p>
            <a:pPr marL="457200" indent="-457200">
              <a:lnSpc>
                <a:spcPct val="150000"/>
              </a:lnSpc>
              <a:spcAft>
                <a:spcPts val="1200"/>
              </a:spcAft>
              <a:buFont typeface="Arial" panose="020B0604020202020204" pitchFamily="34" charset="0"/>
              <a:buChar char="•"/>
            </a:pPr>
            <a:r>
              <a:rPr lang="en-US" sz="3200" dirty="0">
                <a:latin typeface="Avenir Next LT Pro" panose="020B0504020202020204" pitchFamily="34" charset="0"/>
              </a:rPr>
              <a:t>This is primarily a reimbursement grant.</a:t>
            </a:r>
          </a:p>
          <a:p>
            <a:pPr marL="457200" indent="-457200">
              <a:spcAft>
                <a:spcPts val="1200"/>
              </a:spcAft>
              <a:buFont typeface="Arial" panose="020B0604020202020204" pitchFamily="34" charset="0"/>
              <a:buChar char="•"/>
            </a:pPr>
            <a:r>
              <a:rPr lang="en-US" sz="3200" dirty="0">
                <a:latin typeface="Avenir Next LT Pro" panose="020B0504020202020204" pitchFamily="34" charset="0"/>
              </a:rPr>
              <a:t>Invoice no more than once per month. Invoicing less often is fine.</a:t>
            </a:r>
          </a:p>
          <a:p>
            <a:pPr marL="457200" indent="-457200">
              <a:spcAft>
                <a:spcPts val="1200"/>
              </a:spcAft>
              <a:buFont typeface="Arial" panose="020B0604020202020204" pitchFamily="34" charset="0"/>
              <a:buChar char="•"/>
            </a:pPr>
            <a:r>
              <a:rPr lang="en-US" sz="3200" dirty="0">
                <a:latin typeface="Avenir Next LT Pro" panose="020B0504020202020204" pitchFamily="34" charset="0"/>
              </a:rPr>
              <a:t>Do not submit more than one invoice at a time.</a:t>
            </a:r>
          </a:p>
        </p:txBody>
      </p:sp>
      <p:sp>
        <p:nvSpPr>
          <p:cNvPr id="2" name="Title 1">
            <a:extLst>
              <a:ext uri="{FF2B5EF4-FFF2-40B4-BE49-F238E27FC236}">
                <a16:creationId xmlns:a16="http://schemas.microsoft.com/office/drawing/2014/main" id="{0D978B23-1FE3-AD2E-A4C0-4C131D09EDCC}"/>
              </a:ext>
            </a:extLst>
          </p:cNvPr>
          <p:cNvSpPr>
            <a:spLocks noGrp="1"/>
          </p:cNvSpPr>
          <p:nvPr>
            <p:ph type="title"/>
          </p:nvPr>
        </p:nvSpPr>
        <p:spPr>
          <a:xfrm>
            <a:off x="838200" y="646542"/>
            <a:ext cx="10515600" cy="1325563"/>
          </a:xfrm>
        </p:spPr>
        <p:txBody>
          <a:bodyPr/>
          <a:lstStyle/>
          <a:p>
            <a:r>
              <a:rPr lang="en-US" dirty="0">
                <a:latin typeface="Avenir Next LT Pro" panose="020B0504020202020204" pitchFamily="34" charset="0"/>
              </a:rPr>
              <a:t>Invoicing</a:t>
            </a:r>
          </a:p>
        </p:txBody>
      </p:sp>
    </p:spTree>
    <p:extLst>
      <p:ext uri="{BB962C8B-B14F-4D97-AF65-F5344CB8AC3E}">
        <p14:creationId xmlns:p14="http://schemas.microsoft.com/office/powerpoint/2010/main" val="2831080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7860DE0-8C5B-B22B-0BDB-F50464340F3C}"/>
              </a:ext>
            </a:extLst>
          </p:cNvPr>
          <p:cNvSpPr txBox="1"/>
          <p:nvPr/>
        </p:nvSpPr>
        <p:spPr>
          <a:xfrm>
            <a:off x="1173079" y="2023574"/>
            <a:ext cx="9845842" cy="2862322"/>
          </a:xfrm>
          <a:prstGeom prst="rect">
            <a:avLst/>
          </a:prstGeom>
          <a:noFill/>
        </p:spPr>
        <p:txBody>
          <a:bodyPr wrap="square" rtlCol="0">
            <a:spAutoFit/>
          </a:bodyPr>
          <a:lstStyle/>
          <a:p>
            <a:pPr>
              <a:spcAft>
                <a:spcPts val="1200"/>
              </a:spcAft>
            </a:pPr>
            <a:r>
              <a:rPr lang="en-US" sz="3200" b="1" dirty="0">
                <a:latin typeface="Avenir Next LT Pro" panose="020B0504020202020204" pitchFamily="34" charset="0"/>
              </a:rPr>
              <a:t>Grants starting before July 1: </a:t>
            </a:r>
          </a:p>
          <a:p>
            <a:pPr marL="457200" indent="-457200">
              <a:spcAft>
                <a:spcPts val="1200"/>
              </a:spcAft>
              <a:buFont typeface="Arial" panose="020B0604020202020204" pitchFamily="34" charset="0"/>
              <a:buChar char="•"/>
            </a:pPr>
            <a:r>
              <a:rPr lang="en-US" sz="3200" dirty="0">
                <a:latin typeface="Avenir Next LT Pro" panose="020B0504020202020204" pitchFamily="34" charset="0"/>
              </a:rPr>
              <a:t>The </a:t>
            </a:r>
            <a:r>
              <a:rPr lang="en-US" sz="3200" u="sng" dirty="0">
                <a:latin typeface="Avenir Next LT Pro" panose="020B0504020202020204" pitchFamily="34" charset="0"/>
              </a:rPr>
              <a:t>invoice period</a:t>
            </a:r>
            <a:r>
              <a:rPr lang="en-US" sz="3200" dirty="0">
                <a:latin typeface="Avenir Next LT Pro" panose="020B0504020202020204" pitchFamily="34" charset="0"/>
              </a:rPr>
              <a:t> of your first invoice must start before the end of June 2026. </a:t>
            </a:r>
          </a:p>
          <a:p>
            <a:pPr marL="457200" indent="-457200">
              <a:spcAft>
                <a:spcPts val="1200"/>
              </a:spcAft>
              <a:buFont typeface="Arial" panose="020B0604020202020204" pitchFamily="34" charset="0"/>
              <a:buChar char="•"/>
            </a:pPr>
            <a:r>
              <a:rPr lang="en-US" sz="3200" dirty="0">
                <a:latin typeface="Avenir Next LT Pro" panose="020B0504020202020204" pitchFamily="34" charset="0"/>
              </a:rPr>
              <a:t>You do not have to submit your first invoice by the end of June 2026. </a:t>
            </a:r>
          </a:p>
        </p:txBody>
      </p:sp>
      <p:sp>
        <p:nvSpPr>
          <p:cNvPr id="6" name="Title 1">
            <a:extLst>
              <a:ext uri="{FF2B5EF4-FFF2-40B4-BE49-F238E27FC236}">
                <a16:creationId xmlns:a16="http://schemas.microsoft.com/office/drawing/2014/main" id="{955533CB-3733-D2AF-B2E2-EDF959AA98F9}"/>
              </a:ext>
            </a:extLst>
          </p:cNvPr>
          <p:cNvSpPr txBox="1">
            <a:spLocks/>
          </p:cNvSpPr>
          <p:nvPr/>
        </p:nvSpPr>
        <p:spPr>
          <a:xfrm>
            <a:off x="838200" y="64654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Avenir Next LT Pro" panose="020B0504020202020204" pitchFamily="34" charset="0"/>
              </a:rPr>
              <a:t>Invoicing</a:t>
            </a:r>
          </a:p>
        </p:txBody>
      </p:sp>
    </p:spTree>
    <p:extLst>
      <p:ext uri="{BB962C8B-B14F-4D97-AF65-F5344CB8AC3E}">
        <p14:creationId xmlns:p14="http://schemas.microsoft.com/office/powerpoint/2010/main" val="3078678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DA4A17-F17D-730B-21E0-51B34C4BEBE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1C6F9CF-FE95-E47A-7047-DF267E467CC7}"/>
              </a:ext>
            </a:extLst>
          </p:cNvPr>
          <p:cNvPicPr>
            <a:picLocks noChangeAspect="1"/>
          </p:cNvPicPr>
          <p:nvPr/>
        </p:nvPicPr>
        <p:blipFill>
          <a:blip r:embed="rId3"/>
          <a:srcRect b="3826"/>
          <a:stretch>
            <a:fillRect/>
          </a:stretch>
        </p:blipFill>
        <p:spPr>
          <a:xfrm>
            <a:off x="265178" y="2145577"/>
            <a:ext cx="5543140" cy="4409255"/>
          </a:xfrm>
          <a:prstGeom prst="rect">
            <a:avLst/>
          </a:prstGeom>
          <a:ln>
            <a:solidFill>
              <a:schemeClr val="bg1">
                <a:lumMod val="85000"/>
              </a:schemeClr>
            </a:solidFill>
          </a:ln>
        </p:spPr>
      </p:pic>
      <p:sp>
        <p:nvSpPr>
          <p:cNvPr id="5" name="TextBox 4">
            <a:extLst>
              <a:ext uri="{FF2B5EF4-FFF2-40B4-BE49-F238E27FC236}">
                <a16:creationId xmlns:a16="http://schemas.microsoft.com/office/drawing/2014/main" id="{F4535A46-C4DF-8A9E-6CD9-4870ACE5D02A}"/>
              </a:ext>
            </a:extLst>
          </p:cNvPr>
          <p:cNvSpPr txBox="1"/>
          <p:nvPr/>
        </p:nvSpPr>
        <p:spPr>
          <a:xfrm>
            <a:off x="6713368" y="995843"/>
            <a:ext cx="4836943" cy="1569660"/>
          </a:xfrm>
          <a:prstGeom prst="rect">
            <a:avLst/>
          </a:prstGeom>
          <a:noFill/>
        </p:spPr>
        <p:txBody>
          <a:bodyPr wrap="square" rtlCol="0">
            <a:spAutoFit/>
          </a:bodyPr>
          <a:lstStyle/>
          <a:p>
            <a:r>
              <a:rPr lang="en-US" sz="3200" b="1" dirty="0">
                <a:latin typeface="Avenir Next LT Pro" panose="020B0504020202020204" pitchFamily="34" charset="0"/>
              </a:rPr>
              <a:t>Before submitting an invoice – review your grant agreement!</a:t>
            </a:r>
          </a:p>
        </p:txBody>
      </p:sp>
      <p:pic>
        <p:nvPicPr>
          <p:cNvPr id="6" name="Picture 5" descr="Table&#10;&#10;AI-generated content may be incorrect.">
            <a:extLst>
              <a:ext uri="{FF2B5EF4-FFF2-40B4-BE49-F238E27FC236}">
                <a16:creationId xmlns:a16="http://schemas.microsoft.com/office/drawing/2014/main" id="{3A125BE8-5765-A50F-84DF-372540E2C88C}"/>
              </a:ext>
            </a:extLst>
          </p:cNvPr>
          <p:cNvPicPr>
            <a:picLocks noChangeAspect="1"/>
          </p:cNvPicPr>
          <p:nvPr/>
        </p:nvPicPr>
        <p:blipFill>
          <a:blip r:embed="rId4"/>
          <a:srcRect r="19017" b="9378"/>
          <a:stretch>
            <a:fillRect/>
          </a:stretch>
        </p:blipFill>
        <p:spPr>
          <a:xfrm>
            <a:off x="266443" y="303168"/>
            <a:ext cx="5541875" cy="1704419"/>
          </a:xfrm>
          <a:prstGeom prst="rect">
            <a:avLst/>
          </a:prstGeom>
          <a:ln>
            <a:solidFill>
              <a:schemeClr val="bg2">
                <a:lumMod val="75000"/>
              </a:schemeClr>
            </a:solidFill>
          </a:ln>
        </p:spPr>
      </p:pic>
      <p:sp>
        <p:nvSpPr>
          <p:cNvPr id="7" name="Rectangle 6">
            <a:extLst>
              <a:ext uri="{FF2B5EF4-FFF2-40B4-BE49-F238E27FC236}">
                <a16:creationId xmlns:a16="http://schemas.microsoft.com/office/drawing/2014/main" id="{F30E536B-3F95-3013-54E1-047D7C120617}"/>
              </a:ext>
            </a:extLst>
          </p:cNvPr>
          <p:cNvSpPr/>
          <p:nvPr/>
        </p:nvSpPr>
        <p:spPr>
          <a:xfrm>
            <a:off x="266443" y="1221523"/>
            <a:ext cx="5541875" cy="559150"/>
          </a:xfrm>
          <a:prstGeom prst="rect">
            <a:avLst/>
          </a:prstGeom>
          <a:solidFill>
            <a:srgbClr val="C00000">
              <a:alpha val="10196"/>
            </a:srgbClr>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83D9A9C-B956-E4B8-3669-34252848C553}"/>
              </a:ext>
            </a:extLst>
          </p:cNvPr>
          <p:cNvSpPr/>
          <p:nvPr/>
        </p:nvSpPr>
        <p:spPr>
          <a:xfrm>
            <a:off x="554126" y="2318664"/>
            <a:ext cx="5092696" cy="4236167"/>
          </a:xfrm>
          <a:prstGeom prst="rect">
            <a:avLst/>
          </a:prstGeom>
          <a:solidFill>
            <a:srgbClr val="C00000">
              <a:alpha val="10196"/>
            </a:srgbClr>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FD16FE1-F977-938C-A4ED-62FEBA1240E4}"/>
              </a:ext>
            </a:extLst>
          </p:cNvPr>
          <p:cNvSpPr txBox="1"/>
          <p:nvPr/>
        </p:nvSpPr>
        <p:spPr>
          <a:xfrm>
            <a:off x="6713369" y="2843912"/>
            <a:ext cx="4836943" cy="2554545"/>
          </a:xfrm>
          <a:prstGeom prst="rect">
            <a:avLst/>
          </a:prstGeom>
          <a:noFill/>
        </p:spPr>
        <p:txBody>
          <a:bodyPr wrap="square" rtlCol="0">
            <a:spAutoFit/>
          </a:bodyPr>
          <a:lstStyle/>
          <a:p>
            <a:pPr>
              <a:spcAft>
                <a:spcPts val="1200"/>
              </a:spcAft>
            </a:pPr>
            <a:r>
              <a:rPr lang="en-US" sz="3200" dirty="0">
                <a:latin typeface="Avenir Next LT Pro" panose="020B0504020202020204" pitchFamily="34" charset="0"/>
              </a:rPr>
              <a:t>Check that expenses fall within your grant term dates and are included in your grant agreement budget</a:t>
            </a:r>
          </a:p>
        </p:txBody>
      </p:sp>
    </p:spTree>
    <p:extLst>
      <p:ext uri="{BB962C8B-B14F-4D97-AF65-F5344CB8AC3E}">
        <p14:creationId xmlns:p14="http://schemas.microsoft.com/office/powerpoint/2010/main" val="3513997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EFAF7"/>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A02ABA-86E8-4053-1483-684BEB021969}"/>
              </a:ext>
            </a:extLst>
          </p:cNvPr>
          <p:cNvPicPr>
            <a:picLocks noChangeAspect="1"/>
          </p:cNvPicPr>
          <p:nvPr/>
        </p:nvPicPr>
        <p:blipFill>
          <a:blip r:embed="rId3"/>
          <a:srcRect l="6523" r="6523"/>
          <a:stretch>
            <a:fillRect/>
          </a:stretch>
        </p:blipFill>
        <p:spPr>
          <a:xfrm>
            <a:off x="146570" y="82446"/>
            <a:ext cx="11898859" cy="6693108"/>
          </a:xfrm>
          <a:prstGeom prst="rect">
            <a:avLst/>
          </a:prstGeom>
        </p:spPr>
      </p:pic>
      <p:sp>
        <p:nvSpPr>
          <p:cNvPr id="7" name="Rectangle: Rounded Corners 6">
            <a:extLst>
              <a:ext uri="{FF2B5EF4-FFF2-40B4-BE49-F238E27FC236}">
                <a16:creationId xmlns:a16="http://schemas.microsoft.com/office/drawing/2014/main" id="{4CF4C96F-51D4-057F-3157-AF2AB04EFB5C}"/>
              </a:ext>
            </a:extLst>
          </p:cNvPr>
          <p:cNvSpPr/>
          <p:nvPr/>
        </p:nvSpPr>
        <p:spPr>
          <a:xfrm>
            <a:off x="269823" y="3282847"/>
            <a:ext cx="11587397" cy="3132944"/>
          </a:xfrm>
          <a:prstGeom prst="roundRect">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7789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F1675E-A306-6B4A-2785-55FC9D9692BA}"/>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99763A5B-9F2B-D358-CE87-30E05FF1160B}"/>
              </a:ext>
            </a:extLst>
          </p:cNvPr>
          <p:cNvPicPr>
            <a:picLocks noChangeAspect="1"/>
          </p:cNvPicPr>
          <p:nvPr/>
        </p:nvPicPr>
        <p:blipFill>
          <a:blip r:embed="rId3"/>
          <a:stretch>
            <a:fillRect/>
          </a:stretch>
        </p:blipFill>
        <p:spPr>
          <a:xfrm>
            <a:off x="3270404" y="0"/>
            <a:ext cx="5651192" cy="6858000"/>
          </a:xfrm>
          <a:prstGeom prst="rect">
            <a:avLst/>
          </a:prstGeom>
          <a:ln>
            <a:solidFill>
              <a:schemeClr val="bg1">
                <a:lumMod val="85000"/>
              </a:schemeClr>
            </a:solidFill>
          </a:ln>
        </p:spPr>
      </p:pic>
    </p:spTree>
    <p:extLst>
      <p:ext uri="{BB962C8B-B14F-4D97-AF65-F5344CB8AC3E}">
        <p14:creationId xmlns:p14="http://schemas.microsoft.com/office/powerpoint/2010/main" val="13225131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41D99F9-44C2-B501-43E6-6B7743C6CD2E}"/>
              </a:ext>
            </a:extLst>
          </p:cNvPr>
          <p:cNvSpPr txBox="1"/>
          <p:nvPr/>
        </p:nvSpPr>
        <p:spPr>
          <a:xfrm>
            <a:off x="1168887" y="3207561"/>
            <a:ext cx="9437129" cy="2708434"/>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3200" dirty="0">
                <a:solidFill>
                  <a:schemeClr val="tx2"/>
                </a:solidFill>
                <a:latin typeface="Avenir Next LT Pro" panose="020B0504020202020204" pitchFamily="34" charset="0"/>
              </a:rPr>
              <a:t>Assign a unique Invoice Number (such as “2026-01” or “2026-02”; </a:t>
            </a:r>
            <a:r>
              <a:rPr lang="en-US" sz="3200" b="1" dirty="0">
                <a:solidFill>
                  <a:schemeClr val="tx2"/>
                </a:solidFill>
                <a:latin typeface="Avenir Next LT Pro" panose="020B0504020202020204" pitchFamily="34" charset="0"/>
              </a:rPr>
              <a:t>not</a:t>
            </a:r>
            <a:r>
              <a:rPr lang="en-US" sz="3200" dirty="0">
                <a:solidFill>
                  <a:schemeClr val="tx2"/>
                </a:solidFill>
                <a:latin typeface="Avenir Next LT Pro" panose="020B0504020202020204" pitchFamily="34" charset="0"/>
              </a:rPr>
              <a:t> just “1”, “2”, etc.)</a:t>
            </a:r>
          </a:p>
          <a:p>
            <a:pPr marL="285750" indent="-285750">
              <a:spcAft>
                <a:spcPts val="1200"/>
              </a:spcAft>
              <a:buFont typeface="Arial" panose="020B0604020202020204" pitchFamily="34" charset="0"/>
              <a:buChar char="•"/>
            </a:pPr>
            <a:r>
              <a:rPr lang="en-US" sz="3200" dirty="0">
                <a:solidFill>
                  <a:schemeClr val="tx2"/>
                </a:solidFill>
                <a:latin typeface="Avenir Next LT Pro" panose="020B0504020202020204" pitchFamily="34" charset="0"/>
              </a:rPr>
              <a:t>Fiscally sponsored orgs can include identifying info in their Invoice Number (such as “ABC2026-01” for ABC Organization)</a:t>
            </a:r>
          </a:p>
        </p:txBody>
      </p:sp>
      <p:pic>
        <p:nvPicPr>
          <p:cNvPr id="8" name="Picture 7">
            <a:extLst>
              <a:ext uri="{FF2B5EF4-FFF2-40B4-BE49-F238E27FC236}">
                <a16:creationId xmlns:a16="http://schemas.microsoft.com/office/drawing/2014/main" id="{5EA96B8B-3002-6C42-7EDB-83700A2E0B99}"/>
              </a:ext>
            </a:extLst>
          </p:cNvPr>
          <p:cNvPicPr>
            <a:picLocks noChangeAspect="1"/>
          </p:cNvPicPr>
          <p:nvPr/>
        </p:nvPicPr>
        <p:blipFill>
          <a:blip r:embed="rId3"/>
          <a:srcRect b="77588"/>
          <a:stretch>
            <a:fillRect/>
          </a:stretch>
        </p:blipFill>
        <p:spPr>
          <a:xfrm>
            <a:off x="1168888" y="401050"/>
            <a:ext cx="9437129" cy="2566737"/>
          </a:xfrm>
          <a:prstGeom prst="rect">
            <a:avLst/>
          </a:prstGeom>
          <a:ln>
            <a:solidFill>
              <a:schemeClr val="bg1">
                <a:lumMod val="85000"/>
              </a:schemeClr>
            </a:solidFill>
          </a:ln>
        </p:spPr>
      </p:pic>
      <p:sp>
        <p:nvSpPr>
          <p:cNvPr id="2" name="Arrow: Left 1">
            <a:extLst>
              <a:ext uri="{FF2B5EF4-FFF2-40B4-BE49-F238E27FC236}">
                <a16:creationId xmlns:a16="http://schemas.microsoft.com/office/drawing/2014/main" id="{BC6D5907-5595-2656-B358-C420040EBE8F}"/>
              </a:ext>
            </a:extLst>
          </p:cNvPr>
          <p:cNvSpPr/>
          <p:nvPr/>
        </p:nvSpPr>
        <p:spPr>
          <a:xfrm>
            <a:off x="10196942" y="1114197"/>
            <a:ext cx="1257121" cy="176463"/>
          </a:xfrm>
          <a:prstGeom prst="lef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rrow: Left 2">
            <a:extLst>
              <a:ext uri="{FF2B5EF4-FFF2-40B4-BE49-F238E27FC236}">
                <a16:creationId xmlns:a16="http://schemas.microsoft.com/office/drawing/2014/main" id="{EF2D2A53-2ED7-55F6-4230-8A3485FE62FE}"/>
              </a:ext>
            </a:extLst>
          </p:cNvPr>
          <p:cNvSpPr/>
          <p:nvPr/>
        </p:nvSpPr>
        <p:spPr>
          <a:xfrm>
            <a:off x="10196941" y="1395661"/>
            <a:ext cx="1257121" cy="176463"/>
          </a:xfrm>
          <a:prstGeom prst="lef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w: Left 3">
            <a:extLst>
              <a:ext uri="{FF2B5EF4-FFF2-40B4-BE49-F238E27FC236}">
                <a16:creationId xmlns:a16="http://schemas.microsoft.com/office/drawing/2014/main" id="{11ECDAF5-2768-BD1E-D7B9-9FC7371066D7}"/>
              </a:ext>
            </a:extLst>
          </p:cNvPr>
          <p:cNvSpPr/>
          <p:nvPr/>
        </p:nvSpPr>
        <p:spPr>
          <a:xfrm>
            <a:off x="10196940" y="850659"/>
            <a:ext cx="1257121" cy="176463"/>
          </a:xfrm>
          <a:prstGeom prst="lef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1384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3"/>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3F9BAE-BF9D-3FC5-D39B-FCB21B625456}"/>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353E5D23-7B47-CF5D-EB13-62E0658E63ED}"/>
              </a:ext>
            </a:extLst>
          </p:cNvPr>
          <p:cNvSpPr txBox="1"/>
          <p:nvPr/>
        </p:nvSpPr>
        <p:spPr>
          <a:xfrm>
            <a:off x="7010400" y="936010"/>
            <a:ext cx="4881171" cy="5601533"/>
          </a:xfrm>
          <a:prstGeom prst="rect">
            <a:avLst/>
          </a:prstGeom>
          <a:noFill/>
        </p:spPr>
        <p:txBody>
          <a:bodyPr wrap="square" rtlCol="0">
            <a:spAutoFit/>
          </a:bodyPr>
          <a:lstStyle/>
          <a:p>
            <a:pPr>
              <a:spcAft>
                <a:spcPts val="1200"/>
              </a:spcAft>
            </a:pPr>
            <a:r>
              <a:rPr lang="en-US" sz="3200" dirty="0">
                <a:solidFill>
                  <a:schemeClr val="tx2"/>
                </a:solidFill>
                <a:latin typeface="Avenir Next LT Pro" panose="020B0504020202020204" pitchFamily="34" charset="0"/>
              </a:rPr>
              <a:t>Include the position title, rate, and hours when invoicing for wages.</a:t>
            </a:r>
          </a:p>
          <a:p>
            <a:pPr>
              <a:spcAft>
                <a:spcPts val="1200"/>
              </a:spcAft>
            </a:pPr>
            <a:r>
              <a:rPr lang="en-US" sz="3200" dirty="0">
                <a:solidFill>
                  <a:schemeClr val="tx2"/>
                </a:solidFill>
                <a:latin typeface="Avenir Next LT Pro" panose="020B0504020202020204" pitchFamily="34" charset="0"/>
              </a:rPr>
              <a:t>Don’t round to the nearest dollar.</a:t>
            </a:r>
          </a:p>
          <a:p>
            <a:pPr>
              <a:spcAft>
                <a:spcPts val="1200"/>
              </a:spcAft>
            </a:pPr>
            <a:endParaRPr lang="en-US" sz="800" dirty="0">
              <a:solidFill>
                <a:schemeClr val="tx2"/>
              </a:solidFill>
              <a:latin typeface="Avenir Next LT Pro" panose="020B0504020202020204" pitchFamily="34" charset="0"/>
            </a:endParaRPr>
          </a:p>
          <a:p>
            <a:pPr>
              <a:spcAft>
                <a:spcPts val="1200"/>
              </a:spcAft>
            </a:pPr>
            <a:r>
              <a:rPr lang="en-US" sz="3200" dirty="0">
                <a:solidFill>
                  <a:schemeClr val="tx2"/>
                </a:solidFill>
                <a:latin typeface="Avenir Next LT Pro" panose="020B0504020202020204" pitchFamily="34" charset="0"/>
              </a:rPr>
              <a:t>Include receipts for all Operating Expenses.</a:t>
            </a:r>
          </a:p>
          <a:p>
            <a:pPr>
              <a:spcAft>
                <a:spcPts val="1200"/>
              </a:spcAft>
            </a:pPr>
            <a:endParaRPr lang="en-US" sz="800" dirty="0">
              <a:solidFill>
                <a:schemeClr val="tx2"/>
              </a:solidFill>
              <a:latin typeface="Avenir Next LT Pro" panose="020B0504020202020204" pitchFamily="34" charset="0"/>
            </a:endParaRPr>
          </a:p>
          <a:p>
            <a:pPr>
              <a:spcAft>
                <a:spcPts val="1200"/>
              </a:spcAft>
            </a:pPr>
            <a:r>
              <a:rPr lang="en-US" sz="3200" dirty="0">
                <a:solidFill>
                  <a:schemeClr val="tx2"/>
                </a:solidFill>
                <a:latin typeface="Avenir Next LT Pro" panose="020B0504020202020204" pitchFamily="34" charset="0"/>
              </a:rPr>
              <a:t>Overhead is max 10% of Personnel Expenses</a:t>
            </a:r>
          </a:p>
        </p:txBody>
      </p:sp>
      <p:pic>
        <p:nvPicPr>
          <p:cNvPr id="8" name="Picture 7">
            <a:extLst>
              <a:ext uri="{FF2B5EF4-FFF2-40B4-BE49-F238E27FC236}">
                <a16:creationId xmlns:a16="http://schemas.microsoft.com/office/drawing/2014/main" id="{4A315D28-EEC8-33E3-C02B-20EFB867A766}"/>
              </a:ext>
            </a:extLst>
          </p:cNvPr>
          <p:cNvPicPr>
            <a:picLocks noChangeAspect="1"/>
          </p:cNvPicPr>
          <p:nvPr/>
        </p:nvPicPr>
        <p:blipFill>
          <a:blip r:embed="rId3"/>
          <a:stretch>
            <a:fillRect/>
          </a:stretch>
        </p:blipFill>
        <p:spPr>
          <a:xfrm>
            <a:off x="444808" y="0"/>
            <a:ext cx="5651192" cy="6858000"/>
          </a:xfrm>
          <a:prstGeom prst="rect">
            <a:avLst/>
          </a:prstGeom>
        </p:spPr>
      </p:pic>
      <p:cxnSp>
        <p:nvCxnSpPr>
          <p:cNvPr id="4" name="Straight Arrow Connector 3">
            <a:extLst>
              <a:ext uri="{FF2B5EF4-FFF2-40B4-BE49-F238E27FC236}">
                <a16:creationId xmlns:a16="http://schemas.microsoft.com/office/drawing/2014/main" id="{F5ED14A2-AD62-BAC5-0759-49FDDB97FE5F}"/>
              </a:ext>
            </a:extLst>
          </p:cNvPr>
          <p:cNvCxnSpPr>
            <a:cxnSpLocks/>
          </p:cNvCxnSpPr>
          <p:nvPr/>
        </p:nvCxnSpPr>
        <p:spPr>
          <a:xfrm flipH="1">
            <a:off x="5694947" y="1363579"/>
            <a:ext cx="1171074" cy="657726"/>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E94129BC-A0A9-EC60-5715-CE01DB395AAF}"/>
              </a:ext>
            </a:extLst>
          </p:cNvPr>
          <p:cNvCxnSpPr>
            <a:cxnSpLocks/>
          </p:cNvCxnSpPr>
          <p:nvPr/>
        </p:nvCxnSpPr>
        <p:spPr>
          <a:xfrm flipH="1" flipV="1">
            <a:off x="5694947" y="3914274"/>
            <a:ext cx="1171074" cy="51334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266E5EF6-A379-6C46-4E17-A933A3E09673}"/>
              </a:ext>
            </a:extLst>
          </p:cNvPr>
          <p:cNvCxnSpPr>
            <a:cxnSpLocks/>
          </p:cNvCxnSpPr>
          <p:nvPr/>
        </p:nvCxnSpPr>
        <p:spPr>
          <a:xfrm flipH="1" flipV="1">
            <a:off x="5694947" y="5582653"/>
            <a:ext cx="1171074" cy="144379"/>
          </a:xfrm>
          <a:prstGeom prst="straightConnector1">
            <a:avLst/>
          </a:prstGeom>
          <a:ln>
            <a:solidFill>
              <a:schemeClr val="accent2">
                <a:lumMod val="75000"/>
              </a:schemeClr>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29839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16483C-AC39-513B-4D26-934241DC13C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9064783-00C8-2374-79E4-FEF971CCB3D2}"/>
              </a:ext>
            </a:extLst>
          </p:cNvPr>
          <p:cNvSpPr txBox="1"/>
          <p:nvPr/>
        </p:nvSpPr>
        <p:spPr>
          <a:xfrm>
            <a:off x="1255829" y="1514905"/>
            <a:ext cx="9680341" cy="3170099"/>
          </a:xfrm>
          <a:prstGeom prst="rect">
            <a:avLst/>
          </a:prstGeom>
          <a:noFill/>
        </p:spPr>
        <p:txBody>
          <a:bodyPr wrap="square" rtlCol="0">
            <a:spAutoFit/>
          </a:bodyPr>
          <a:lstStyle/>
          <a:p>
            <a:pPr marL="457200" indent="-457200">
              <a:spcBef>
                <a:spcPts val="1200"/>
              </a:spcBef>
              <a:buFont typeface="Arial" panose="020B0604020202020204" pitchFamily="34" charset="0"/>
              <a:buChar char="•"/>
            </a:pPr>
            <a:r>
              <a:rPr lang="en-US" sz="3000" dirty="0">
                <a:latin typeface="Avenir Next LT Pro" panose="020B0504020202020204" pitchFamily="34" charset="0"/>
              </a:rPr>
              <a:t>We do not need backup documentation for Personnel Expenses or Overhead. </a:t>
            </a:r>
          </a:p>
          <a:p>
            <a:pPr marL="457200" indent="-457200">
              <a:spcBef>
                <a:spcPts val="1200"/>
              </a:spcBef>
              <a:buFont typeface="Arial" panose="020B0604020202020204" pitchFamily="34" charset="0"/>
              <a:buChar char="•"/>
            </a:pPr>
            <a:r>
              <a:rPr lang="en-US" sz="3000" dirty="0">
                <a:latin typeface="Avenir Next LT Pro" panose="020B0504020202020204" pitchFamily="34" charset="0"/>
              </a:rPr>
              <a:t>We </a:t>
            </a:r>
            <a:r>
              <a:rPr lang="en-US" sz="3000" b="1" dirty="0">
                <a:latin typeface="Avenir Next LT Pro" panose="020B0504020202020204" pitchFamily="34" charset="0"/>
              </a:rPr>
              <a:t>do </a:t>
            </a:r>
            <a:r>
              <a:rPr lang="en-US" sz="3000" dirty="0">
                <a:latin typeface="Avenir Next LT Pro" panose="020B0504020202020204" pitchFamily="34" charset="0"/>
              </a:rPr>
              <a:t>need backup documentation for all Operating Expenses. Save your receipts!</a:t>
            </a:r>
          </a:p>
          <a:p>
            <a:pPr marL="457200" indent="-457200">
              <a:spcBef>
                <a:spcPts val="1200"/>
              </a:spcBef>
              <a:buFont typeface="Arial" panose="020B0604020202020204" pitchFamily="34" charset="0"/>
              <a:buChar char="•"/>
            </a:pPr>
            <a:r>
              <a:rPr lang="en-US" sz="3000" dirty="0">
                <a:latin typeface="Avenir Next LT Pro" panose="020B0504020202020204" pitchFamily="34" charset="0"/>
              </a:rPr>
              <a:t>For Amazon receipts, be sure to send the receipt that says “Shipped” or “Delivered” </a:t>
            </a:r>
          </a:p>
        </p:txBody>
      </p:sp>
      <p:sp>
        <p:nvSpPr>
          <p:cNvPr id="3" name="Title 1">
            <a:extLst>
              <a:ext uri="{FF2B5EF4-FFF2-40B4-BE49-F238E27FC236}">
                <a16:creationId xmlns:a16="http://schemas.microsoft.com/office/drawing/2014/main" id="{1638E647-BFFD-E155-DE5C-E9068BCB952E}"/>
              </a:ext>
            </a:extLst>
          </p:cNvPr>
          <p:cNvSpPr txBox="1">
            <a:spLocks/>
          </p:cNvSpPr>
          <p:nvPr/>
        </p:nvSpPr>
        <p:spPr>
          <a:xfrm>
            <a:off x="1255829" y="289273"/>
            <a:ext cx="968034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Avenir Next LT Pro" panose="020B0504020202020204" pitchFamily="34" charset="0"/>
              </a:rPr>
              <a:t>Backup Documentation</a:t>
            </a:r>
          </a:p>
        </p:txBody>
      </p:sp>
      <p:pic>
        <p:nvPicPr>
          <p:cNvPr id="1030" name="Picture 6" descr="How to download and print Amazon receipts / invoice - 2023 - YouTube ...">
            <a:extLst>
              <a:ext uri="{FF2B5EF4-FFF2-40B4-BE49-F238E27FC236}">
                <a16:creationId xmlns:a16="http://schemas.microsoft.com/office/drawing/2014/main" id="{39052BFB-DF92-3BB4-7FCE-9E31264723E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063" t="19110" r="25938" b="51964"/>
          <a:stretch>
            <a:fillRect/>
          </a:stretch>
        </p:blipFill>
        <p:spPr bwMode="auto">
          <a:xfrm>
            <a:off x="6343401" y="4869935"/>
            <a:ext cx="5354180" cy="1698792"/>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pic>
        <p:nvPicPr>
          <p:cNvPr id="1032" name="Picture 8" descr="Amazon Printable Receipt">
            <a:extLst>
              <a:ext uri="{FF2B5EF4-FFF2-40B4-BE49-F238E27FC236}">
                <a16:creationId xmlns:a16="http://schemas.microsoft.com/office/drawing/2014/main" id="{89590634-B667-9B17-26D3-A37CBE1A5E9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664" b="63081"/>
          <a:stretch>
            <a:fillRect/>
          </a:stretch>
        </p:blipFill>
        <p:spPr bwMode="auto">
          <a:xfrm>
            <a:off x="719139" y="4973717"/>
            <a:ext cx="5129462" cy="1444196"/>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E50E1E25-51DE-80E0-42E9-B2A3EDAA9537}"/>
              </a:ext>
            </a:extLst>
          </p:cNvPr>
          <p:cNvSpPr/>
          <p:nvPr/>
        </p:nvSpPr>
        <p:spPr>
          <a:xfrm>
            <a:off x="2387599" y="5726243"/>
            <a:ext cx="1676401" cy="434714"/>
          </a:xfrm>
          <a:prstGeom prst="ellipse">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DB70271B-0167-DA25-0A62-916A69DF0EFD}"/>
              </a:ext>
            </a:extLst>
          </p:cNvPr>
          <p:cNvSpPr/>
          <p:nvPr/>
        </p:nvSpPr>
        <p:spPr>
          <a:xfrm>
            <a:off x="6406901" y="5983199"/>
            <a:ext cx="1676401" cy="434714"/>
          </a:xfrm>
          <a:prstGeom prst="ellipse">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3159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3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A640D2-B998-909D-F8BD-6C9BB5FAD84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C8315B4-6FEF-3136-9BA3-1DDF5513DAE2}"/>
              </a:ext>
            </a:extLst>
          </p:cNvPr>
          <p:cNvSpPr txBox="1"/>
          <p:nvPr/>
        </p:nvSpPr>
        <p:spPr>
          <a:xfrm>
            <a:off x="1255829" y="2681636"/>
            <a:ext cx="9680341" cy="1631216"/>
          </a:xfrm>
          <a:prstGeom prst="rect">
            <a:avLst/>
          </a:prstGeom>
          <a:noFill/>
        </p:spPr>
        <p:txBody>
          <a:bodyPr wrap="square" rtlCol="0">
            <a:spAutoFit/>
          </a:bodyPr>
          <a:lstStyle/>
          <a:p>
            <a:pPr marL="457200" indent="-457200">
              <a:spcBef>
                <a:spcPts val="1200"/>
              </a:spcBef>
              <a:buFont typeface="Arial" panose="020B0604020202020204" pitchFamily="34" charset="0"/>
              <a:buChar char="•"/>
            </a:pPr>
            <a:r>
              <a:rPr lang="en-US" sz="3000" dirty="0">
                <a:latin typeface="Avenir Next LT Pro" panose="020B0504020202020204" pitchFamily="34" charset="0"/>
              </a:rPr>
              <a:t>For school bus travel, just need the receipt</a:t>
            </a:r>
          </a:p>
          <a:p>
            <a:pPr marL="457200" indent="-457200">
              <a:spcBef>
                <a:spcPts val="1200"/>
              </a:spcBef>
              <a:buFont typeface="Arial" panose="020B0604020202020204" pitchFamily="34" charset="0"/>
              <a:buChar char="•"/>
            </a:pPr>
            <a:r>
              <a:rPr lang="en-US" sz="3000" dirty="0">
                <a:latin typeface="Avenir Next LT Pro" panose="020B0504020202020204" pitchFamily="34" charset="0"/>
              </a:rPr>
              <a:t>For mileage or overnight travel, you need to complete and include a Travel Expense Claim form</a:t>
            </a:r>
          </a:p>
        </p:txBody>
      </p:sp>
      <p:sp>
        <p:nvSpPr>
          <p:cNvPr id="3" name="Title 1">
            <a:extLst>
              <a:ext uri="{FF2B5EF4-FFF2-40B4-BE49-F238E27FC236}">
                <a16:creationId xmlns:a16="http://schemas.microsoft.com/office/drawing/2014/main" id="{0EA7121F-382A-336B-9429-063BCCE341D3}"/>
              </a:ext>
            </a:extLst>
          </p:cNvPr>
          <p:cNvSpPr txBox="1">
            <a:spLocks/>
          </p:cNvSpPr>
          <p:nvPr/>
        </p:nvSpPr>
        <p:spPr>
          <a:xfrm>
            <a:off x="1255828" y="1356073"/>
            <a:ext cx="968034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Avenir Next LT Pro" panose="020B0504020202020204" pitchFamily="34" charset="0"/>
              </a:rPr>
              <a:t>Travel Backup Documentation</a:t>
            </a:r>
          </a:p>
        </p:txBody>
      </p:sp>
    </p:spTree>
    <p:extLst>
      <p:ext uri="{BB962C8B-B14F-4D97-AF65-F5344CB8AC3E}">
        <p14:creationId xmlns:p14="http://schemas.microsoft.com/office/powerpoint/2010/main" val="592032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C0C9921-4E27-0D9C-40E8-26D5F0090B8A}"/>
              </a:ext>
            </a:extLst>
          </p:cNvPr>
          <p:cNvPicPr>
            <a:picLocks noChangeAspect="1"/>
          </p:cNvPicPr>
          <p:nvPr/>
        </p:nvPicPr>
        <p:blipFill>
          <a:blip r:embed="rId3"/>
          <a:srcRect t="31766" b="2415"/>
          <a:stretch>
            <a:fillRect/>
          </a:stretch>
        </p:blipFill>
        <p:spPr>
          <a:xfrm>
            <a:off x="-1" y="-122013"/>
            <a:ext cx="12192001" cy="6980013"/>
          </a:xfrm>
          <a:prstGeom prst="rect">
            <a:avLst/>
          </a:prstGeom>
        </p:spPr>
      </p:pic>
      <p:sp>
        <p:nvSpPr>
          <p:cNvPr id="4" name="Rectangle: Rounded Corners 3">
            <a:extLst>
              <a:ext uri="{FF2B5EF4-FFF2-40B4-BE49-F238E27FC236}">
                <a16:creationId xmlns:a16="http://schemas.microsoft.com/office/drawing/2014/main" id="{EDBC7D8D-A1F1-CAD9-7B58-BCA0AA0BC03D}"/>
              </a:ext>
            </a:extLst>
          </p:cNvPr>
          <p:cNvSpPr/>
          <p:nvPr/>
        </p:nvSpPr>
        <p:spPr>
          <a:xfrm>
            <a:off x="908566" y="3663372"/>
            <a:ext cx="10355179" cy="1920010"/>
          </a:xfrm>
          <a:prstGeom prst="roundRect">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7027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11AFB9-EB12-C400-707E-066F3E1FA251}"/>
            </a:ext>
          </a:extLst>
        </p:cNvPr>
        <p:cNvGrpSpPr/>
        <p:nvPr/>
      </p:nvGrpSpPr>
      <p:grpSpPr>
        <a:xfrm>
          <a:off x="0" y="0"/>
          <a:ext cx="0" cy="0"/>
          <a:chOff x="0" y="0"/>
          <a:chExt cx="0" cy="0"/>
        </a:xfrm>
      </p:grpSpPr>
      <p:sp>
        <p:nvSpPr>
          <p:cNvPr id="17" name="Oval 16">
            <a:extLst>
              <a:ext uri="{FF2B5EF4-FFF2-40B4-BE49-F238E27FC236}">
                <a16:creationId xmlns:a16="http://schemas.microsoft.com/office/drawing/2014/main" id="{E33D797D-809F-B83C-CC1C-C901E4AF51E3}"/>
              </a:ext>
            </a:extLst>
          </p:cNvPr>
          <p:cNvSpPr/>
          <p:nvPr/>
        </p:nvSpPr>
        <p:spPr>
          <a:xfrm>
            <a:off x="548601" y="2294689"/>
            <a:ext cx="1764631" cy="1684421"/>
          </a:xfrm>
          <a:prstGeom prst="ellipse">
            <a:avLst/>
          </a:prstGeom>
          <a:noFill/>
          <a:ln w="76200">
            <a:solidFill>
              <a:srgbClr val="009E7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Dollar outline">
            <a:extLst>
              <a:ext uri="{FF2B5EF4-FFF2-40B4-BE49-F238E27FC236}">
                <a16:creationId xmlns:a16="http://schemas.microsoft.com/office/drawing/2014/main" id="{7E188A0E-28EC-E7FE-A649-8B9EF7E0D2EA}"/>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304986" y="2679700"/>
            <a:ext cx="914400" cy="914400"/>
          </a:xfrm>
          <a:prstGeom prst="rect">
            <a:avLst/>
          </a:prstGeom>
        </p:spPr>
      </p:pic>
      <p:pic>
        <p:nvPicPr>
          <p:cNvPr id="7" name="Graphic 6" descr="Document outline">
            <a:extLst>
              <a:ext uri="{FF2B5EF4-FFF2-40B4-BE49-F238E27FC236}">
                <a16:creationId xmlns:a16="http://schemas.microsoft.com/office/drawing/2014/main" id="{C2CA7195-DA93-AC35-16A0-7C48407146D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638798" y="2679700"/>
            <a:ext cx="914400" cy="914400"/>
          </a:xfrm>
          <a:prstGeom prst="rect">
            <a:avLst/>
          </a:prstGeom>
        </p:spPr>
      </p:pic>
      <p:pic>
        <p:nvPicPr>
          <p:cNvPr id="9" name="Graphic 8" descr="Signature outline">
            <a:extLst>
              <a:ext uri="{FF2B5EF4-FFF2-40B4-BE49-F238E27FC236}">
                <a16:creationId xmlns:a16="http://schemas.microsoft.com/office/drawing/2014/main" id="{4AE21886-57A5-44A8-6279-746E7C2E9B1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73718" y="2679700"/>
            <a:ext cx="914400" cy="914400"/>
          </a:xfrm>
          <a:prstGeom prst="rect">
            <a:avLst/>
          </a:prstGeom>
        </p:spPr>
      </p:pic>
      <p:sp>
        <p:nvSpPr>
          <p:cNvPr id="14" name="Oval 13">
            <a:extLst>
              <a:ext uri="{FF2B5EF4-FFF2-40B4-BE49-F238E27FC236}">
                <a16:creationId xmlns:a16="http://schemas.microsoft.com/office/drawing/2014/main" id="{0A1437DB-26E2-42BC-F70A-231DC32D3CFF}"/>
              </a:ext>
            </a:extLst>
          </p:cNvPr>
          <p:cNvSpPr/>
          <p:nvPr/>
        </p:nvSpPr>
        <p:spPr>
          <a:xfrm>
            <a:off x="2879870" y="2294689"/>
            <a:ext cx="1764631" cy="1684421"/>
          </a:xfrm>
          <a:prstGeom prst="ellipse">
            <a:avLst/>
          </a:prstGeom>
          <a:noFill/>
          <a:ln w="76200">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3B6BD84-3431-3367-00D6-F17625C50B57}"/>
              </a:ext>
            </a:extLst>
          </p:cNvPr>
          <p:cNvSpPr/>
          <p:nvPr/>
        </p:nvSpPr>
        <p:spPr>
          <a:xfrm>
            <a:off x="5213684" y="2294689"/>
            <a:ext cx="1764631" cy="1684421"/>
          </a:xfrm>
          <a:prstGeom prst="ellipse">
            <a:avLst/>
          </a:prstGeom>
          <a:noFill/>
          <a:ln w="76200">
            <a:solidFill>
              <a:srgbClr val="E69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3C6ABCE-80D4-83FF-C7BC-7C13690D5580}"/>
              </a:ext>
            </a:extLst>
          </p:cNvPr>
          <p:cNvSpPr/>
          <p:nvPr/>
        </p:nvSpPr>
        <p:spPr>
          <a:xfrm>
            <a:off x="9881314" y="2294689"/>
            <a:ext cx="1764631" cy="1684421"/>
          </a:xfrm>
          <a:prstGeom prst="ellipse">
            <a:avLst/>
          </a:prstGeom>
          <a:noFill/>
          <a:ln w="76200">
            <a:solidFill>
              <a:srgbClr val="022E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59D86503-383C-8F25-29A8-82B62CDFC70F}"/>
              </a:ext>
            </a:extLst>
          </p:cNvPr>
          <p:cNvSpPr txBox="1"/>
          <p:nvPr/>
        </p:nvSpPr>
        <p:spPr>
          <a:xfrm>
            <a:off x="368125" y="4221706"/>
            <a:ext cx="2125581" cy="953986"/>
          </a:xfrm>
          <a:prstGeom prst="rect">
            <a:avLst/>
          </a:prstGeom>
          <a:noFill/>
        </p:spPr>
        <p:txBody>
          <a:bodyPr wrap="square" rtlCol="0">
            <a:spAutoFit/>
          </a:bodyPr>
          <a:lstStyle/>
          <a:p>
            <a:pPr algn="ctr"/>
            <a:r>
              <a:rPr lang="en-US" sz="2800" b="1" dirty="0">
                <a:solidFill>
                  <a:srgbClr val="009E73"/>
                </a:solidFill>
                <a:latin typeface="Avenir Next LT Pro" panose="020B0504020202020204" pitchFamily="34" charset="0"/>
              </a:rPr>
              <a:t>Grant Agreement</a:t>
            </a:r>
          </a:p>
        </p:txBody>
      </p:sp>
      <p:sp>
        <p:nvSpPr>
          <p:cNvPr id="20" name="TextBox 19">
            <a:extLst>
              <a:ext uri="{FF2B5EF4-FFF2-40B4-BE49-F238E27FC236}">
                <a16:creationId xmlns:a16="http://schemas.microsoft.com/office/drawing/2014/main" id="{EDF7D30E-892B-CF36-385A-1D41EED618AF}"/>
              </a:ext>
            </a:extLst>
          </p:cNvPr>
          <p:cNvSpPr txBox="1"/>
          <p:nvPr/>
        </p:nvSpPr>
        <p:spPr>
          <a:xfrm>
            <a:off x="2765760" y="4221706"/>
            <a:ext cx="1992853" cy="1384995"/>
          </a:xfrm>
          <a:prstGeom prst="rect">
            <a:avLst/>
          </a:prstGeom>
          <a:noFill/>
        </p:spPr>
        <p:txBody>
          <a:bodyPr wrap="none" rtlCol="0">
            <a:spAutoFit/>
          </a:bodyPr>
          <a:lstStyle/>
          <a:p>
            <a:pPr algn="ctr"/>
            <a:r>
              <a:rPr lang="en-US" sz="2800" b="1" dirty="0">
                <a:solidFill>
                  <a:schemeClr val="tx2">
                    <a:lumMod val="50000"/>
                    <a:lumOff val="50000"/>
                  </a:schemeClr>
                </a:solidFill>
                <a:latin typeface="Avenir Next LT Pro" panose="020B0504020202020204" pitchFamily="34" charset="0"/>
              </a:rPr>
              <a:t>Invoices &amp;</a:t>
            </a:r>
          </a:p>
          <a:p>
            <a:pPr algn="ctr"/>
            <a:r>
              <a:rPr lang="en-US" sz="2800" b="1" dirty="0">
                <a:solidFill>
                  <a:schemeClr val="tx2">
                    <a:lumMod val="50000"/>
                    <a:lumOff val="50000"/>
                  </a:schemeClr>
                </a:solidFill>
                <a:latin typeface="Avenir Next LT Pro" panose="020B0504020202020204" pitchFamily="34" charset="0"/>
              </a:rPr>
              <a:t>Advance</a:t>
            </a:r>
          </a:p>
          <a:p>
            <a:pPr algn="ctr"/>
            <a:r>
              <a:rPr lang="en-US" sz="2800" b="1" dirty="0">
                <a:solidFill>
                  <a:schemeClr val="tx2">
                    <a:lumMod val="50000"/>
                    <a:lumOff val="50000"/>
                  </a:schemeClr>
                </a:solidFill>
                <a:latin typeface="Avenir Next LT Pro" panose="020B0504020202020204" pitchFamily="34" charset="0"/>
              </a:rPr>
              <a:t>Payments</a:t>
            </a:r>
          </a:p>
        </p:txBody>
      </p:sp>
      <p:sp>
        <p:nvSpPr>
          <p:cNvPr id="21" name="TextBox 20">
            <a:extLst>
              <a:ext uri="{FF2B5EF4-FFF2-40B4-BE49-F238E27FC236}">
                <a16:creationId xmlns:a16="http://schemas.microsoft.com/office/drawing/2014/main" id="{CBF695A4-E145-432C-947D-B87EE13D5477}"/>
              </a:ext>
            </a:extLst>
          </p:cNvPr>
          <p:cNvSpPr txBox="1"/>
          <p:nvPr/>
        </p:nvSpPr>
        <p:spPr>
          <a:xfrm>
            <a:off x="5326751" y="4221706"/>
            <a:ext cx="1538498" cy="523220"/>
          </a:xfrm>
          <a:prstGeom prst="rect">
            <a:avLst/>
          </a:prstGeom>
          <a:noFill/>
        </p:spPr>
        <p:txBody>
          <a:bodyPr wrap="none" rtlCol="0">
            <a:spAutoFit/>
          </a:bodyPr>
          <a:lstStyle/>
          <a:p>
            <a:pPr algn="ctr"/>
            <a:r>
              <a:rPr lang="en-US" sz="2800" b="1" dirty="0">
                <a:solidFill>
                  <a:srgbClr val="E69F00"/>
                </a:solidFill>
                <a:latin typeface="Avenir Next LT Pro" panose="020B0504020202020204" pitchFamily="34" charset="0"/>
              </a:rPr>
              <a:t>Reports</a:t>
            </a:r>
          </a:p>
        </p:txBody>
      </p:sp>
      <p:sp>
        <p:nvSpPr>
          <p:cNvPr id="22" name="TextBox 21">
            <a:extLst>
              <a:ext uri="{FF2B5EF4-FFF2-40B4-BE49-F238E27FC236}">
                <a16:creationId xmlns:a16="http://schemas.microsoft.com/office/drawing/2014/main" id="{30EA2764-5688-DC0E-3F99-47A1201E671A}"/>
              </a:ext>
            </a:extLst>
          </p:cNvPr>
          <p:cNvSpPr txBox="1"/>
          <p:nvPr/>
        </p:nvSpPr>
        <p:spPr>
          <a:xfrm>
            <a:off x="9581200" y="4221584"/>
            <a:ext cx="2364858" cy="954107"/>
          </a:xfrm>
          <a:prstGeom prst="rect">
            <a:avLst/>
          </a:prstGeom>
          <a:noFill/>
        </p:spPr>
        <p:txBody>
          <a:bodyPr wrap="square" rtlCol="0">
            <a:spAutoFit/>
          </a:bodyPr>
          <a:lstStyle/>
          <a:p>
            <a:pPr algn="ctr"/>
            <a:r>
              <a:rPr lang="en-US" sz="2800" b="1" dirty="0">
                <a:solidFill>
                  <a:srgbClr val="022E8F"/>
                </a:solidFill>
                <a:latin typeface="Avenir Next LT Pro" panose="020B0504020202020204" pitchFamily="34" charset="0"/>
              </a:rPr>
              <a:t>Project </a:t>
            </a:r>
          </a:p>
          <a:p>
            <a:pPr algn="ctr"/>
            <a:r>
              <a:rPr lang="en-US" sz="2800" b="1" dirty="0">
                <a:solidFill>
                  <a:srgbClr val="022E8F"/>
                </a:solidFill>
                <a:latin typeface="Avenir Next LT Pro" panose="020B0504020202020204" pitchFamily="34" charset="0"/>
              </a:rPr>
              <a:t>Delivery</a:t>
            </a:r>
          </a:p>
        </p:txBody>
      </p:sp>
      <p:pic>
        <p:nvPicPr>
          <p:cNvPr id="27" name="Graphic 26" descr="Whale outline">
            <a:extLst>
              <a:ext uri="{FF2B5EF4-FFF2-40B4-BE49-F238E27FC236}">
                <a16:creationId xmlns:a16="http://schemas.microsoft.com/office/drawing/2014/main" id="{C0CCFA03-CA2E-9218-976C-CCEDB4D31463}"/>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7972613" y="2679700"/>
            <a:ext cx="914400" cy="914400"/>
          </a:xfrm>
          <a:prstGeom prst="rect">
            <a:avLst/>
          </a:prstGeom>
        </p:spPr>
      </p:pic>
      <p:sp>
        <p:nvSpPr>
          <p:cNvPr id="28" name="Oval 27">
            <a:extLst>
              <a:ext uri="{FF2B5EF4-FFF2-40B4-BE49-F238E27FC236}">
                <a16:creationId xmlns:a16="http://schemas.microsoft.com/office/drawing/2014/main" id="{C8D9E2D1-EF87-F671-0120-184AA7B33DA2}"/>
              </a:ext>
            </a:extLst>
          </p:cNvPr>
          <p:cNvSpPr/>
          <p:nvPr/>
        </p:nvSpPr>
        <p:spPr>
          <a:xfrm>
            <a:off x="7547499" y="2294689"/>
            <a:ext cx="1764631" cy="1684421"/>
          </a:xfrm>
          <a:prstGeom prst="ellipse">
            <a:avLst/>
          </a:prstGeom>
          <a:noFill/>
          <a:ln w="76200">
            <a:solidFill>
              <a:srgbClr val="CC79A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C79A7"/>
              </a:solidFill>
            </a:endParaRPr>
          </a:p>
        </p:txBody>
      </p:sp>
      <p:sp>
        <p:nvSpPr>
          <p:cNvPr id="29" name="TextBox 28">
            <a:extLst>
              <a:ext uri="{FF2B5EF4-FFF2-40B4-BE49-F238E27FC236}">
                <a16:creationId xmlns:a16="http://schemas.microsoft.com/office/drawing/2014/main" id="{1B59EF78-B6B0-C669-1FD4-8F0BDA96A462}"/>
              </a:ext>
            </a:extLst>
          </p:cNvPr>
          <p:cNvSpPr txBox="1"/>
          <p:nvPr/>
        </p:nvSpPr>
        <p:spPr>
          <a:xfrm>
            <a:off x="7524277" y="4221584"/>
            <a:ext cx="1764631" cy="954107"/>
          </a:xfrm>
          <a:prstGeom prst="rect">
            <a:avLst/>
          </a:prstGeom>
          <a:noFill/>
        </p:spPr>
        <p:txBody>
          <a:bodyPr wrap="square" rtlCol="0">
            <a:spAutoFit/>
          </a:bodyPr>
          <a:lstStyle/>
          <a:p>
            <a:pPr algn="ctr"/>
            <a:r>
              <a:rPr lang="en-US" sz="2800" b="1" dirty="0">
                <a:solidFill>
                  <a:srgbClr val="CC79A7"/>
                </a:solidFill>
                <a:latin typeface="Avenir Next LT Pro" panose="020B0504020202020204" pitchFamily="34" charset="0"/>
              </a:rPr>
              <a:t>Funding</a:t>
            </a:r>
          </a:p>
          <a:p>
            <a:pPr algn="ctr"/>
            <a:r>
              <a:rPr lang="en-US" sz="2800" b="1" dirty="0">
                <a:solidFill>
                  <a:srgbClr val="CC79A7"/>
                </a:solidFill>
                <a:latin typeface="Avenir Next LT Pro" panose="020B0504020202020204" pitchFamily="34" charset="0"/>
              </a:rPr>
              <a:t>Credit</a:t>
            </a:r>
          </a:p>
        </p:txBody>
      </p:sp>
      <p:sp>
        <p:nvSpPr>
          <p:cNvPr id="2" name="Arrow: Down 1">
            <a:extLst>
              <a:ext uri="{FF2B5EF4-FFF2-40B4-BE49-F238E27FC236}">
                <a16:creationId xmlns:a16="http://schemas.microsoft.com/office/drawing/2014/main" id="{39B495A2-3C56-94D3-6C52-BD6DE715F552}"/>
              </a:ext>
            </a:extLst>
          </p:cNvPr>
          <p:cNvSpPr/>
          <p:nvPr/>
        </p:nvSpPr>
        <p:spPr>
          <a:xfrm>
            <a:off x="973718" y="665018"/>
            <a:ext cx="914400" cy="1387075"/>
          </a:xfrm>
          <a:prstGeom prst="downArrow">
            <a:avLst/>
          </a:prstGeom>
          <a:solidFill>
            <a:srgbClr val="009E73"/>
          </a:solidFill>
          <a:ln>
            <a:solidFill>
              <a:srgbClr val="009E7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descr="Wave outline">
            <a:extLst>
              <a:ext uri="{FF2B5EF4-FFF2-40B4-BE49-F238E27FC236}">
                <a16:creationId xmlns:a16="http://schemas.microsoft.com/office/drawing/2014/main" id="{1DF23638-AC75-3011-15A5-DF5E3CE164B1}"/>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0306429" y="2679699"/>
            <a:ext cx="914400" cy="914400"/>
          </a:xfrm>
          <a:prstGeom prst="rect">
            <a:avLst/>
          </a:prstGeom>
        </p:spPr>
      </p:pic>
    </p:spTree>
    <p:extLst>
      <p:ext uri="{BB962C8B-B14F-4D97-AF65-F5344CB8AC3E}">
        <p14:creationId xmlns:p14="http://schemas.microsoft.com/office/powerpoint/2010/main" val="2170793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7E1DDA-C9C5-D617-6575-411B6C882836}"/>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03557AE9-DD94-DF63-0F31-D4CBD5BCE800}"/>
              </a:ext>
            </a:extLst>
          </p:cNvPr>
          <p:cNvPicPr>
            <a:picLocks noChangeAspect="1"/>
          </p:cNvPicPr>
          <p:nvPr/>
        </p:nvPicPr>
        <p:blipFill>
          <a:blip r:embed="rId3"/>
          <a:stretch>
            <a:fillRect/>
          </a:stretch>
        </p:blipFill>
        <p:spPr>
          <a:xfrm>
            <a:off x="368386" y="101600"/>
            <a:ext cx="5802079" cy="6667500"/>
          </a:xfrm>
          <a:prstGeom prst="rect">
            <a:avLst/>
          </a:prstGeom>
          <a:ln>
            <a:solidFill>
              <a:schemeClr val="bg1">
                <a:lumMod val="85000"/>
              </a:schemeClr>
            </a:solidFill>
          </a:ln>
        </p:spPr>
      </p:pic>
      <p:sp>
        <p:nvSpPr>
          <p:cNvPr id="6" name="TextBox 5">
            <a:extLst>
              <a:ext uri="{FF2B5EF4-FFF2-40B4-BE49-F238E27FC236}">
                <a16:creationId xmlns:a16="http://schemas.microsoft.com/office/drawing/2014/main" id="{2FA01E27-653C-54EF-F90B-AAB89AFDA60D}"/>
              </a:ext>
            </a:extLst>
          </p:cNvPr>
          <p:cNvSpPr txBox="1"/>
          <p:nvPr/>
        </p:nvSpPr>
        <p:spPr>
          <a:xfrm>
            <a:off x="6897284" y="602143"/>
            <a:ext cx="4836943" cy="1077218"/>
          </a:xfrm>
          <a:prstGeom prst="rect">
            <a:avLst/>
          </a:prstGeom>
          <a:noFill/>
        </p:spPr>
        <p:txBody>
          <a:bodyPr wrap="square" rtlCol="0">
            <a:spAutoFit/>
          </a:bodyPr>
          <a:lstStyle/>
          <a:p>
            <a:r>
              <a:rPr lang="en-US" sz="3200" b="1" dirty="0">
                <a:latin typeface="Avenir Next LT Pro" panose="020B0504020202020204" pitchFamily="34" charset="0"/>
              </a:rPr>
              <a:t>Travel Expense Claim Form Example</a:t>
            </a:r>
          </a:p>
        </p:txBody>
      </p:sp>
      <p:sp>
        <p:nvSpPr>
          <p:cNvPr id="7" name="TextBox 6">
            <a:extLst>
              <a:ext uri="{FF2B5EF4-FFF2-40B4-BE49-F238E27FC236}">
                <a16:creationId xmlns:a16="http://schemas.microsoft.com/office/drawing/2014/main" id="{A58BDEFE-F1DA-ABDF-851A-259BF68615EB}"/>
              </a:ext>
            </a:extLst>
          </p:cNvPr>
          <p:cNvSpPr txBox="1"/>
          <p:nvPr/>
        </p:nvSpPr>
        <p:spPr>
          <a:xfrm>
            <a:off x="6897284" y="1788751"/>
            <a:ext cx="4647678" cy="4708981"/>
          </a:xfrm>
          <a:prstGeom prst="rect">
            <a:avLst/>
          </a:prstGeom>
          <a:noFill/>
        </p:spPr>
        <p:txBody>
          <a:bodyPr wrap="square" rtlCol="0">
            <a:spAutoFit/>
          </a:bodyPr>
          <a:lstStyle/>
          <a:p>
            <a:pPr marL="457200" indent="-457200">
              <a:spcAft>
                <a:spcPts val="1200"/>
              </a:spcAft>
              <a:buFont typeface="Arial" panose="020B0604020202020204" pitchFamily="34" charset="0"/>
              <a:buChar char="•"/>
            </a:pPr>
            <a:r>
              <a:rPr lang="en-US" sz="2800" dirty="0">
                <a:latin typeface="Avenir Next LT Pro" panose="020B0504020202020204" pitchFamily="34" charset="0"/>
              </a:rPr>
              <a:t>Don’t forget to sign and date at the bottom of the form.</a:t>
            </a:r>
          </a:p>
          <a:p>
            <a:pPr marL="457200" indent="-457200">
              <a:spcAft>
                <a:spcPts val="1200"/>
              </a:spcAft>
              <a:buFont typeface="Arial" panose="020B0604020202020204" pitchFamily="34" charset="0"/>
              <a:buChar char="•"/>
            </a:pPr>
            <a:r>
              <a:rPr lang="en-US" sz="2800" dirty="0">
                <a:latin typeface="Avenir Next LT Pro" panose="020B0504020202020204" pitchFamily="34" charset="0"/>
              </a:rPr>
              <a:t>For organization-owned or personal vehicle travel, we can only cover mileage. 72.5 cents per mile for 2026 travel.</a:t>
            </a:r>
          </a:p>
          <a:p>
            <a:pPr marL="457200" indent="-457200">
              <a:buFont typeface="Arial" panose="020B0604020202020204" pitchFamily="34" charset="0"/>
              <a:buChar char="•"/>
            </a:pPr>
            <a:r>
              <a:rPr lang="en-US" sz="2800" dirty="0">
                <a:latin typeface="Avenir Next LT Pro" panose="020B0504020202020204" pitchFamily="34" charset="0"/>
              </a:rPr>
              <a:t>We cover gas only for rental vehicles.</a:t>
            </a:r>
          </a:p>
        </p:txBody>
      </p:sp>
    </p:spTree>
    <p:extLst>
      <p:ext uri="{BB962C8B-B14F-4D97-AF65-F5344CB8AC3E}">
        <p14:creationId xmlns:p14="http://schemas.microsoft.com/office/powerpoint/2010/main" val="1985117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7E0CEA-763E-7DD9-2FBE-58006A877716}"/>
              </a:ext>
            </a:extLst>
          </p:cNvPr>
          <p:cNvPicPr>
            <a:picLocks noChangeAspect="1"/>
          </p:cNvPicPr>
          <p:nvPr/>
        </p:nvPicPr>
        <p:blipFill>
          <a:blip r:embed="rId3"/>
          <a:stretch>
            <a:fillRect/>
          </a:stretch>
        </p:blipFill>
        <p:spPr>
          <a:xfrm>
            <a:off x="368386" y="101600"/>
            <a:ext cx="5802079" cy="6667500"/>
          </a:xfrm>
          <a:prstGeom prst="rect">
            <a:avLst/>
          </a:prstGeom>
          <a:ln>
            <a:solidFill>
              <a:schemeClr val="bg1">
                <a:lumMod val="85000"/>
              </a:schemeClr>
            </a:solidFill>
          </a:ln>
        </p:spPr>
      </p:pic>
      <p:sp>
        <p:nvSpPr>
          <p:cNvPr id="6" name="TextBox 5">
            <a:extLst>
              <a:ext uri="{FF2B5EF4-FFF2-40B4-BE49-F238E27FC236}">
                <a16:creationId xmlns:a16="http://schemas.microsoft.com/office/drawing/2014/main" id="{BC497C50-2946-BD98-D8EA-F506CDDFD68A}"/>
              </a:ext>
            </a:extLst>
          </p:cNvPr>
          <p:cNvSpPr txBox="1"/>
          <p:nvPr/>
        </p:nvSpPr>
        <p:spPr>
          <a:xfrm>
            <a:off x="6897284" y="602143"/>
            <a:ext cx="4836943" cy="1077218"/>
          </a:xfrm>
          <a:prstGeom prst="rect">
            <a:avLst/>
          </a:prstGeom>
          <a:noFill/>
        </p:spPr>
        <p:txBody>
          <a:bodyPr wrap="square" rtlCol="0">
            <a:spAutoFit/>
          </a:bodyPr>
          <a:lstStyle/>
          <a:p>
            <a:r>
              <a:rPr lang="en-US" sz="3200" b="1" dirty="0">
                <a:latin typeface="Avenir Next LT Pro" panose="020B0504020202020204" pitchFamily="34" charset="0"/>
              </a:rPr>
              <a:t>Travel Expense Claim Form Example</a:t>
            </a:r>
          </a:p>
        </p:txBody>
      </p:sp>
      <p:sp>
        <p:nvSpPr>
          <p:cNvPr id="7" name="TextBox 6">
            <a:extLst>
              <a:ext uri="{FF2B5EF4-FFF2-40B4-BE49-F238E27FC236}">
                <a16:creationId xmlns:a16="http://schemas.microsoft.com/office/drawing/2014/main" id="{9391AEC4-4E02-B2CE-D3BF-A519FBC755ED}"/>
              </a:ext>
            </a:extLst>
          </p:cNvPr>
          <p:cNvSpPr txBox="1"/>
          <p:nvPr/>
        </p:nvSpPr>
        <p:spPr>
          <a:xfrm>
            <a:off x="6897284" y="1826851"/>
            <a:ext cx="4647678" cy="4555093"/>
          </a:xfrm>
          <a:prstGeom prst="rect">
            <a:avLst/>
          </a:prstGeom>
          <a:noFill/>
        </p:spPr>
        <p:txBody>
          <a:bodyPr wrap="square" rtlCol="0">
            <a:spAutoFit/>
          </a:bodyPr>
          <a:lstStyle/>
          <a:p>
            <a:pPr marL="457200" indent="-457200">
              <a:spcAft>
                <a:spcPts val="1200"/>
              </a:spcAft>
              <a:buFont typeface="Arial" panose="020B0604020202020204" pitchFamily="34" charset="0"/>
              <a:buChar char="•"/>
            </a:pPr>
            <a:r>
              <a:rPr lang="en-US" sz="2800" dirty="0">
                <a:latin typeface="Avenir Next LT Pro" panose="020B0504020202020204" pitchFamily="34" charset="0"/>
              </a:rPr>
              <a:t>If you have multiple people who have travel expenses, you are welcome to combine them into one form.</a:t>
            </a:r>
          </a:p>
          <a:p>
            <a:pPr marL="457200" indent="-457200">
              <a:buFont typeface="Arial" panose="020B0604020202020204" pitchFamily="34" charset="0"/>
              <a:buChar char="•"/>
            </a:pPr>
            <a:r>
              <a:rPr lang="en-US" sz="2800" dirty="0">
                <a:latin typeface="Avenir Next LT Pro" panose="020B0504020202020204" pitchFamily="34" charset="0"/>
              </a:rPr>
              <a:t>Please contact me if your organization has a mileage tracking form you would like to use in place of this form.</a:t>
            </a:r>
          </a:p>
        </p:txBody>
      </p:sp>
    </p:spTree>
    <p:extLst>
      <p:ext uri="{BB962C8B-B14F-4D97-AF65-F5344CB8AC3E}">
        <p14:creationId xmlns:p14="http://schemas.microsoft.com/office/powerpoint/2010/main" val="706594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5702F22-AEE8-6D75-37BF-36521CFB6EBF}"/>
              </a:ext>
            </a:extLst>
          </p:cNvPr>
          <p:cNvSpPr txBox="1"/>
          <p:nvPr/>
        </p:nvSpPr>
        <p:spPr>
          <a:xfrm>
            <a:off x="1259306" y="1328965"/>
            <a:ext cx="9673388" cy="5139869"/>
          </a:xfrm>
          <a:prstGeom prst="rect">
            <a:avLst/>
          </a:prstGeom>
          <a:noFill/>
        </p:spPr>
        <p:txBody>
          <a:bodyPr wrap="square" rtlCol="0">
            <a:spAutoFit/>
          </a:bodyPr>
          <a:lstStyle/>
          <a:p>
            <a:pPr marL="457200" indent="-457200">
              <a:spcAft>
                <a:spcPts val="1200"/>
              </a:spcAft>
              <a:buFont typeface="Arial" panose="020B0604020202020204" pitchFamily="34" charset="0"/>
              <a:buChar char="•"/>
            </a:pPr>
            <a:r>
              <a:rPr lang="en-US" sz="3000" dirty="0">
                <a:latin typeface="Avenir Next LT Pro" panose="020B0504020202020204" pitchFamily="34" charset="0"/>
              </a:rPr>
              <a:t>Read the Administrative Requirements document for travel claim maximums. If your grant includes lodging, please email me for the maximum rates for the location you’re traveling to.</a:t>
            </a:r>
            <a:br>
              <a:rPr lang="en-US" sz="3000" dirty="0">
                <a:latin typeface="Avenir Next LT Pro" panose="020B0504020202020204" pitchFamily="34" charset="0"/>
              </a:rPr>
            </a:br>
            <a:endParaRPr lang="en-US" sz="800" dirty="0">
              <a:latin typeface="Avenir Next LT Pro" panose="020B0504020202020204" pitchFamily="34" charset="0"/>
            </a:endParaRPr>
          </a:p>
          <a:p>
            <a:pPr marL="457200" indent="-457200">
              <a:spcAft>
                <a:spcPts val="1200"/>
              </a:spcAft>
              <a:buFont typeface="Arial" panose="020B0604020202020204" pitchFamily="34" charset="0"/>
              <a:buChar char="•"/>
            </a:pPr>
            <a:r>
              <a:rPr lang="en-US" sz="3000" dirty="0">
                <a:latin typeface="Avenir Next LT Pro" panose="020B0504020202020204" pitchFamily="34" charset="0"/>
              </a:rPr>
              <a:t>For food listed under General Expenses, no Travel Expense Claim form is needed. Meals are a maximum of $20 per person. Include receipt and note the number of people. </a:t>
            </a:r>
            <a:endParaRPr lang="en-US" sz="800" dirty="0">
              <a:latin typeface="Avenir Next LT Pro" panose="020B0504020202020204" pitchFamily="34" charset="0"/>
            </a:endParaRPr>
          </a:p>
          <a:p>
            <a:pPr marL="457200" indent="-457200">
              <a:spcAft>
                <a:spcPts val="1200"/>
              </a:spcAft>
              <a:buFont typeface="Arial" panose="020B0604020202020204" pitchFamily="34" charset="0"/>
              <a:buChar char="•"/>
            </a:pPr>
            <a:r>
              <a:rPr lang="en-US" sz="3000" dirty="0">
                <a:latin typeface="Avenir Next LT Pro" panose="020B0504020202020204" pitchFamily="34" charset="0"/>
              </a:rPr>
              <a:t>No tips are reimbursed for food in the General Expenses category. </a:t>
            </a:r>
          </a:p>
        </p:txBody>
      </p:sp>
      <p:sp>
        <p:nvSpPr>
          <p:cNvPr id="2" name="Title 1">
            <a:extLst>
              <a:ext uri="{FF2B5EF4-FFF2-40B4-BE49-F238E27FC236}">
                <a16:creationId xmlns:a16="http://schemas.microsoft.com/office/drawing/2014/main" id="{A5828F1B-46A8-572C-C209-B9E0F348F19D}"/>
              </a:ext>
            </a:extLst>
          </p:cNvPr>
          <p:cNvSpPr txBox="1">
            <a:spLocks/>
          </p:cNvSpPr>
          <p:nvPr/>
        </p:nvSpPr>
        <p:spPr>
          <a:xfrm>
            <a:off x="1259306" y="389166"/>
            <a:ext cx="9673388" cy="9397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Avenir Next LT Pro" panose="020B0504020202020204" pitchFamily="34" charset="0"/>
              </a:rPr>
              <a:t>Expense Notes</a:t>
            </a:r>
          </a:p>
        </p:txBody>
      </p:sp>
    </p:spTree>
    <p:extLst>
      <p:ext uri="{BB962C8B-B14F-4D97-AF65-F5344CB8AC3E}">
        <p14:creationId xmlns:p14="http://schemas.microsoft.com/office/powerpoint/2010/main" val="2955808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AC037-7804-237C-9BF0-09D0FD74F65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636117AE-6209-EA70-071A-8DDC4D53BCF0}"/>
              </a:ext>
            </a:extLst>
          </p:cNvPr>
          <p:cNvPicPr>
            <a:picLocks noChangeAspect="1"/>
          </p:cNvPicPr>
          <p:nvPr/>
        </p:nvPicPr>
        <p:blipFill>
          <a:blip r:embed="rId3"/>
          <a:srcRect t="31766" b="2415"/>
          <a:stretch>
            <a:fillRect/>
          </a:stretch>
        </p:blipFill>
        <p:spPr>
          <a:xfrm>
            <a:off x="-1" y="-122013"/>
            <a:ext cx="12192001" cy="6980013"/>
          </a:xfrm>
          <a:prstGeom prst="rect">
            <a:avLst/>
          </a:prstGeom>
        </p:spPr>
      </p:pic>
      <p:sp>
        <p:nvSpPr>
          <p:cNvPr id="4" name="Rectangle: Rounded Corners 3">
            <a:extLst>
              <a:ext uri="{FF2B5EF4-FFF2-40B4-BE49-F238E27FC236}">
                <a16:creationId xmlns:a16="http://schemas.microsoft.com/office/drawing/2014/main" id="{796C03B2-D31E-5E5A-A693-35B180C8D1F6}"/>
              </a:ext>
            </a:extLst>
          </p:cNvPr>
          <p:cNvSpPr/>
          <p:nvPr/>
        </p:nvSpPr>
        <p:spPr>
          <a:xfrm>
            <a:off x="922421" y="5569527"/>
            <a:ext cx="10064234" cy="1080655"/>
          </a:xfrm>
          <a:prstGeom prst="roundRect">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4005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4922C-B57B-27BE-30CB-F0906FDED906}"/>
              </a:ext>
            </a:extLst>
          </p:cNvPr>
          <p:cNvSpPr>
            <a:spLocks noGrp="1"/>
          </p:cNvSpPr>
          <p:nvPr>
            <p:ph type="title"/>
          </p:nvPr>
        </p:nvSpPr>
        <p:spPr>
          <a:xfrm>
            <a:off x="6337300" y="819356"/>
            <a:ext cx="5283200" cy="1325563"/>
          </a:xfrm>
        </p:spPr>
        <p:txBody>
          <a:bodyPr>
            <a:normAutofit/>
          </a:bodyPr>
          <a:lstStyle/>
          <a:p>
            <a:r>
              <a:rPr lang="en-US" sz="3200" b="1" dirty="0">
                <a:latin typeface="Avenir Next LT Pro" panose="020B0504020202020204" pitchFamily="34" charset="0"/>
              </a:rPr>
              <a:t>Stipends Documentation</a:t>
            </a:r>
          </a:p>
        </p:txBody>
      </p:sp>
      <p:sp>
        <p:nvSpPr>
          <p:cNvPr id="3" name="Content Placeholder 2">
            <a:extLst>
              <a:ext uri="{FF2B5EF4-FFF2-40B4-BE49-F238E27FC236}">
                <a16:creationId xmlns:a16="http://schemas.microsoft.com/office/drawing/2014/main" id="{DA0529FA-5902-A4B1-1893-35A1925D1FE2}"/>
              </a:ext>
            </a:extLst>
          </p:cNvPr>
          <p:cNvSpPr>
            <a:spLocks noGrp="1"/>
          </p:cNvSpPr>
          <p:nvPr>
            <p:ph idx="1"/>
          </p:nvPr>
        </p:nvSpPr>
        <p:spPr>
          <a:xfrm>
            <a:off x="6616700" y="2144919"/>
            <a:ext cx="4508500" cy="3328781"/>
          </a:xfrm>
        </p:spPr>
        <p:txBody>
          <a:bodyPr>
            <a:normAutofit/>
          </a:bodyPr>
          <a:lstStyle/>
          <a:p>
            <a:pPr marL="457200" indent="-457200"/>
            <a:r>
              <a:rPr lang="en-US" dirty="0">
                <a:latin typeface="Avenir Next LT Pro" panose="020B0504020202020204" pitchFamily="34" charset="0"/>
              </a:rPr>
              <a:t>We need backup documentation for stipends.</a:t>
            </a:r>
          </a:p>
          <a:p>
            <a:pPr marL="457200" indent="-457200"/>
            <a:r>
              <a:rPr lang="en-US" dirty="0">
                <a:latin typeface="Avenir Next LT Pro" panose="020B0504020202020204" pitchFamily="34" charset="0"/>
              </a:rPr>
              <a:t>You can use our form or your own documentation if it includes a similar level of information.</a:t>
            </a:r>
          </a:p>
        </p:txBody>
      </p:sp>
      <p:pic>
        <p:nvPicPr>
          <p:cNvPr id="5" name="Picture 4">
            <a:extLst>
              <a:ext uri="{FF2B5EF4-FFF2-40B4-BE49-F238E27FC236}">
                <a16:creationId xmlns:a16="http://schemas.microsoft.com/office/drawing/2014/main" id="{2D5DE83D-2C8E-5B50-8397-8DA8E2D5117A}"/>
              </a:ext>
            </a:extLst>
          </p:cNvPr>
          <p:cNvPicPr>
            <a:picLocks noChangeAspect="1"/>
          </p:cNvPicPr>
          <p:nvPr/>
        </p:nvPicPr>
        <p:blipFill>
          <a:blip r:embed="rId3"/>
          <a:stretch>
            <a:fillRect/>
          </a:stretch>
        </p:blipFill>
        <p:spPr>
          <a:xfrm>
            <a:off x="135767" y="692356"/>
            <a:ext cx="5960233" cy="5701093"/>
          </a:xfrm>
          <a:prstGeom prst="rect">
            <a:avLst/>
          </a:prstGeom>
          <a:ln>
            <a:solidFill>
              <a:schemeClr val="bg1">
                <a:lumMod val="85000"/>
              </a:schemeClr>
            </a:solidFill>
          </a:ln>
        </p:spPr>
      </p:pic>
    </p:spTree>
    <p:extLst>
      <p:ext uri="{BB962C8B-B14F-4D97-AF65-F5344CB8AC3E}">
        <p14:creationId xmlns:p14="http://schemas.microsoft.com/office/powerpoint/2010/main" val="1794250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05920CE-F4C8-3778-2EE0-E6D5C9DB6154}"/>
              </a:ext>
            </a:extLst>
          </p:cNvPr>
          <p:cNvSpPr txBox="1"/>
          <p:nvPr/>
        </p:nvSpPr>
        <p:spPr>
          <a:xfrm>
            <a:off x="1136593" y="2021284"/>
            <a:ext cx="10217207" cy="3400931"/>
          </a:xfrm>
          <a:prstGeom prst="rect">
            <a:avLst/>
          </a:prstGeom>
          <a:noFill/>
        </p:spPr>
        <p:txBody>
          <a:bodyPr wrap="square" rtlCol="0">
            <a:spAutoFit/>
          </a:bodyPr>
          <a:lstStyle/>
          <a:p>
            <a:pPr marL="457200" indent="-457200">
              <a:spcBef>
                <a:spcPts val="1200"/>
              </a:spcBef>
              <a:buFont typeface="Arial" panose="020B0604020202020204" pitchFamily="34" charset="0"/>
              <a:buChar char="•"/>
            </a:pPr>
            <a:r>
              <a:rPr lang="en-US" sz="3000" dirty="0">
                <a:latin typeface="Avenir Next LT Pro" panose="020B0504020202020204" pitchFamily="34" charset="0"/>
              </a:rPr>
              <a:t>Your address on the invoice must match address on grant agreement. If your address changes, let me know and you can complete an address change form.</a:t>
            </a:r>
          </a:p>
          <a:p>
            <a:pPr marL="457200" indent="-457200">
              <a:lnSpc>
                <a:spcPct val="150000"/>
              </a:lnSpc>
              <a:spcBef>
                <a:spcPts val="1200"/>
              </a:spcBef>
              <a:buFont typeface="Arial" panose="020B0604020202020204" pitchFamily="34" charset="0"/>
              <a:buChar char="•"/>
            </a:pPr>
            <a:r>
              <a:rPr lang="en-US" sz="3000" dirty="0">
                <a:latin typeface="Avenir Next LT Pro" panose="020B0504020202020204" pitchFamily="34" charset="0"/>
              </a:rPr>
              <a:t>If you don’t get your check in 45 days, let me know!</a:t>
            </a:r>
          </a:p>
          <a:p>
            <a:pPr marL="457200" indent="-457200">
              <a:spcBef>
                <a:spcPts val="1200"/>
              </a:spcBef>
              <a:buFont typeface="Arial" panose="020B0604020202020204" pitchFamily="34" charset="0"/>
              <a:buChar char="•"/>
            </a:pPr>
            <a:r>
              <a:rPr lang="en-US" sz="3000" dirty="0">
                <a:latin typeface="Avenir Next LT Pro" panose="020B0504020202020204" pitchFamily="34" charset="0"/>
              </a:rPr>
              <a:t>Exception: invoices submitted late May-June may take longer. </a:t>
            </a:r>
          </a:p>
        </p:txBody>
      </p:sp>
      <p:sp>
        <p:nvSpPr>
          <p:cNvPr id="2" name="Title 1">
            <a:extLst>
              <a:ext uri="{FF2B5EF4-FFF2-40B4-BE49-F238E27FC236}">
                <a16:creationId xmlns:a16="http://schemas.microsoft.com/office/drawing/2014/main" id="{401C10E7-F79E-B76C-FC03-B6FC684C1856}"/>
              </a:ext>
            </a:extLst>
          </p:cNvPr>
          <p:cNvSpPr>
            <a:spLocks noGrp="1"/>
          </p:cNvSpPr>
          <p:nvPr>
            <p:ph type="title"/>
          </p:nvPr>
        </p:nvSpPr>
        <p:spPr>
          <a:xfrm>
            <a:off x="838200" y="403225"/>
            <a:ext cx="10515600" cy="1325563"/>
          </a:xfrm>
        </p:spPr>
        <p:txBody>
          <a:bodyPr/>
          <a:lstStyle/>
          <a:p>
            <a:r>
              <a:rPr lang="en-US" dirty="0">
                <a:latin typeface="Avenir Next LT Pro" panose="020B0504020202020204" pitchFamily="34" charset="0"/>
              </a:rPr>
              <a:t>Receiving Payment</a:t>
            </a:r>
          </a:p>
        </p:txBody>
      </p:sp>
    </p:spTree>
    <p:extLst>
      <p:ext uri="{BB962C8B-B14F-4D97-AF65-F5344CB8AC3E}">
        <p14:creationId xmlns:p14="http://schemas.microsoft.com/office/powerpoint/2010/main" val="3169217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8F9D5B-3FD0-99AA-A7AF-6FB615958839}"/>
              </a:ext>
            </a:extLst>
          </p:cNvPr>
          <p:cNvPicPr>
            <a:picLocks noChangeAspect="1"/>
          </p:cNvPicPr>
          <p:nvPr/>
        </p:nvPicPr>
        <p:blipFill>
          <a:blip r:embed="rId3"/>
          <a:stretch>
            <a:fillRect/>
          </a:stretch>
        </p:blipFill>
        <p:spPr>
          <a:xfrm>
            <a:off x="2241820" y="330200"/>
            <a:ext cx="7708360" cy="6527800"/>
          </a:xfrm>
          <a:prstGeom prst="rect">
            <a:avLst/>
          </a:prstGeom>
        </p:spPr>
      </p:pic>
    </p:spTree>
    <p:extLst>
      <p:ext uri="{BB962C8B-B14F-4D97-AF65-F5344CB8AC3E}">
        <p14:creationId xmlns:p14="http://schemas.microsoft.com/office/powerpoint/2010/main" val="28950820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EFAF7"/>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2A87A9-46E1-0A7A-3535-B02D1E40C27C}"/>
              </a:ext>
            </a:extLst>
          </p:cNvPr>
          <p:cNvPicPr>
            <a:picLocks noChangeAspect="1"/>
          </p:cNvPicPr>
          <p:nvPr/>
        </p:nvPicPr>
        <p:blipFill>
          <a:blip r:embed="rId3"/>
          <a:stretch>
            <a:fillRect/>
          </a:stretch>
        </p:blipFill>
        <p:spPr>
          <a:xfrm>
            <a:off x="0" y="228465"/>
            <a:ext cx="12192000" cy="6580950"/>
          </a:xfrm>
          <a:prstGeom prst="rect">
            <a:avLst/>
          </a:prstGeom>
        </p:spPr>
      </p:pic>
      <p:sp>
        <p:nvSpPr>
          <p:cNvPr id="4" name="Rectangle: Rounded Corners 3">
            <a:extLst>
              <a:ext uri="{FF2B5EF4-FFF2-40B4-BE49-F238E27FC236}">
                <a16:creationId xmlns:a16="http://schemas.microsoft.com/office/drawing/2014/main" id="{A2384B0D-C10E-5FD8-8590-C48737195101}"/>
              </a:ext>
            </a:extLst>
          </p:cNvPr>
          <p:cNvSpPr/>
          <p:nvPr/>
        </p:nvSpPr>
        <p:spPr>
          <a:xfrm>
            <a:off x="269823" y="3957403"/>
            <a:ext cx="11587397" cy="2458388"/>
          </a:xfrm>
          <a:prstGeom prst="roundRect">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0393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0EE16-40D0-3C72-768C-51D59996DD9C}"/>
              </a:ext>
            </a:extLst>
          </p:cNvPr>
          <p:cNvSpPr>
            <a:spLocks noGrp="1"/>
          </p:cNvSpPr>
          <p:nvPr>
            <p:ph type="title"/>
          </p:nvPr>
        </p:nvSpPr>
        <p:spPr>
          <a:xfrm>
            <a:off x="838200" y="235527"/>
            <a:ext cx="10515600" cy="1325563"/>
          </a:xfrm>
        </p:spPr>
        <p:txBody>
          <a:bodyPr/>
          <a:lstStyle/>
          <a:p>
            <a:r>
              <a:rPr lang="en-US" dirty="0">
                <a:latin typeface="Avenir Next LT Pro" panose="020B0504020202020204" pitchFamily="34" charset="0"/>
              </a:rPr>
              <a:t>Advance Payments</a:t>
            </a:r>
          </a:p>
        </p:txBody>
      </p:sp>
      <p:sp>
        <p:nvSpPr>
          <p:cNvPr id="3" name="Content Placeholder 2">
            <a:extLst>
              <a:ext uri="{FF2B5EF4-FFF2-40B4-BE49-F238E27FC236}">
                <a16:creationId xmlns:a16="http://schemas.microsoft.com/office/drawing/2014/main" id="{2F278D31-5A21-E132-F7D8-5B99C14B7828}"/>
              </a:ext>
            </a:extLst>
          </p:cNvPr>
          <p:cNvSpPr>
            <a:spLocks noGrp="1"/>
          </p:cNvSpPr>
          <p:nvPr>
            <p:ph idx="1"/>
          </p:nvPr>
        </p:nvSpPr>
        <p:spPr>
          <a:xfrm>
            <a:off x="838200" y="1440873"/>
            <a:ext cx="10515600" cy="5181600"/>
          </a:xfrm>
        </p:spPr>
        <p:txBody>
          <a:bodyPr>
            <a:normAutofit/>
          </a:bodyPr>
          <a:lstStyle/>
          <a:p>
            <a:pPr>
              <a:spcBef>
                <a:spcPts val="1800"/>
              </a:spcBef>
            </a:pPr>
            <a:r>
              <a:rPr lang="en-US" sz="3200" dirty="0">
                <a:latin typeface="Avenir Next LT Pro" panose="020B0504020202020204" pitchFamily="34" charset="0"/>
              </a:rPr>
              <a:t>Please read the </a:t>
            </a:r>
            <a:r>
              <a:rPr lang="en-US" sz="3200" b="1" dirty="0">
                <a:latin typeface="Avenir Next LT Pro" panose="020B0504020202020204" pitchFamily="34" charset="0"/>
              </a:rPr>
              <a:t>Advance Payment Guidelines </a:t>
            </a:r>
            <a:r>
              <a:rPr lang="en-US" sz="3200" dirty="0">
                <a:latin typeface="Avenir Next LT Pro" panose="020B0504020202020204" pitchFamily="34" charset="0"/>
              </a:rPr>
              <a:t> </a:t>
            </a:r>
          </a:p>
          <a:p>
            <a:pPr>
              <a:spcBef>
                <a:spcPts val="1800"/>
              </a:spcBef>
            </a:pPr>
            <a:r>
              <a:rPr lang="en-US" sz="3200" dirty="0">
                <a:latin typeface="Avenir Next LT Pro" panose="020B0504020202020204" pitchFamily="34" charset="0"/>
              </a:rPr>
              <a:t>Available for non-profit organizations, projects of non-profit fiscal sponsors, and federally recognized Tribes</a:t>
            </a:r>
          </a:p>
          <a:p>
            <a:pPr>
              <a:spcBef>
                <a:spcPts val="1800"/>
              </a:spcBef>
            </a:pPr>
            <a:r>
              <a:rPr lang="en-US" sz="3200" dirty="0">
                <a:latin typeface="Avenir Next LT Pro" panose="020B0504020202020204" pitchFamily="34" charset="0"/>
              </a:rPr>
              <a:t>Payments up to 25% at a time, need to spend 100% of payment before requesting the next payment </a:t>
            </a:r>
          </a:p>
          <a:p>
            <a:pPr>
              <a:spcBef>
                <a:spcPts val="1800"/>
              </a:spcBef>
            </a:pPr>
            <a:r>
              <a:rPr lang="en-US" sz="3200" b="1" dirty="0">
                <a:latin typeface="Avenir Next LT Pro" panose="020B0504020202020204" pitchFamily="34" charset="0"/>
              </a:rPr>
              <a:t>Cannot</a:t>
            </a:r>
            <a:r>
              <a:rPr lang="en-US" sz="3200" dirty="0">
                <a:latin typeface="Avenir Next LT Pro" panose="020B0504020202020204" pitchFamily="34" charset="0"/>
              </a:rPr>
              <a:t> have the last 25% of grant funds advanced (invoice for reimbursement)</a:t>
            </a:r>
          </a:p>
          <a:p>
            <a:pPr>
              <a:spcBef>
                <a:spcPts val="1800"/>
              </a:spcBef>
            </a:pPr>
            <a:r>
              <a:rPr lang="en-US" sz="3200" dirty="0">
                <a:latin typeface="Avenir Next LT Pro" panose="020B0504020202020204" pitchFamily="34" charset="0"/>
              </a:rPr>
              <a:t>Pilot year for advance payments, so please reach out with any questions and feedback!</a:t>
            </a:r>
          </a:p>
        </p:txBody>
      </p:sp>
    </p:spTree>
    <p:extLst>
      <p:ext uri="{BB962C8B-B14F-4D97-AF65-F5344CB8AC3E}">
        <p14:creationId xmlns:p14="http://schemas.microsoft.com/office/powerpoint/2010/main" val="994306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EB814-5A49-8A12-0A9B-F9D5411E8909}"/>
              </a:ext>
            </a:extLst>
          </p:cNvPr>
          <p:cNvPicPr>
            <a:picLocks noChangeAspect="1"/>
          </p:cNvPicPr>
          <p:nvPr/>
        </p:nvPicPr>
        <p:blipFill>
          <a:blip r:embed="rId3"/>
          <a:srcRect b="52171"/>
          <a:stretch>
            <a:fillRect/>
          </a:stretch>
        </p:blipFill>
        <p:spPr>
          <a:xfrm>
            <a:off x="866113" y="112129"/>
            <a:ext cx="5229887" cy="6557541"/>
          </a:xfrm>
          <a:prstGeom prst="rect">
            <a:avLst/>
          </a:prstGeom>
        </p:spPr>
      </p:pic>
      <p:pic>
        <p:nvPicPr>
          <p:cNvPr id="4" name="Picture 3">
            <a:extLst>
              <a:ext uri="{FF2B5EF4-FFF2-40B4-BE49-F238E27FC236}">
                <a16:creationId xmlns:a16="http://schemas.microsoft.com/office/drawing/2014/main" id="{0EB90130-7F03-A17D-E5C7-CB2B89F30D5B}"/>
              </a:ext>
            </a:extLst>
          </p:cNvPr>
          <p:cNvPicPr>
            <a:picLocks noChangeAspect="1"/>
          </p:cNvPicPr>
          <p:nvPr/>
        </p:nvPicPr>
        <p:blipFill>
          <a:blip r:embed="rId3"/>
          <a:srcRect t="50974" b="26565"/>
          <a:stretch>
            <a:fillRect/>
          </a:stretch>
        </p:blipFill>
        <p:spPr>
          <a:xfrm>
            <a:off x="6095999" y="188330"/>
            <a:ext cx="5229888" cy="3079526"/>
          </a:xfrm>
          <a:prstGeom prst="rect">
            <a:avLst/>
          </a:prstGeom>
        </p:spPr>
      </p:pic>
      <p:sp>
        <p:nvSpPr>
          <p:cNvPr id="5" name="Content Placeholder 2">
            <a:extLst>
              <a:ext uri="{FF2B5EF4-FFF2-40B4-BE49-F238E27FC236}">
                <a16:creationId xmlns:a16="http://schemas.microsoft.com/office/drawing/2014/main" id="{1151EC12-D8A4-8054-A719-2DBB3B52E66A}"/>
              </a:ext>
            </a:extLst>
          </p:cNvPr>
          <p:cNvSpPr txBox="1">
            <a:spLocks/>
          </p:cNvSpPr>
          <p:nvPr/>
        </p:nvSpPr>
        <p:spPr>
          <a:xfrm>
            <a:off x="6402867" y="3267856"/>
            <a:ext cx="4923020" cy="320257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Avenir Next LT Pro" panose="020B0504020202020204" pitchFamily="34" charset="0"/>
              </a:rPr>
              <a:t>Can submit after your grant start date when you have signed grant agreement</a:t>
            </a:r>
          </a:p>
          <a:p>
            <a:r>
              <a:rPr lang="en-US" dirty="0">
                <a:latin typeface="Avenir Next LT Pro" panose="020B0504020202020204" pitchFamily="34" charset="0"/>
              </a:rPr>
              <a:t>Can take up to 45 days to receive payment</a:t>
            </a:r>
          </a:p>
          <a:p>
            <a:r>
              <a:rPr lang="en-US" dirty="0">
                <a:latin typeface="Avenir Next LT Pro" panose="020B0504020202020204" pitchFamily="34" charset="0"/>
              </a:rPr>
              <a:t>Needs to be signed by the grant agreement signatory</a:t>
            </a:r>
          </a:p>
          <a:p>
            <a:endParaRPr lang="en-US" dirty="0">
              <a:latin typeface="Avenir Next LT Pro" panose="020B0504020202020204" pitchFamily="34" charset="0"/>
            </a:endParaRPr>
          </a:p>
        </p:txBody>
      </p:sp>
    </p:spTree>
    <p:extLst>
      <p:ext uri="{BB962C8B-B14F-4D97-AF65-F5344CB8AC3E}">
        <p14:creationId xmlns:p14="http://schemas.microsoft.com/office/powerpoint/2010/main" val="675426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able&#10;&#10;AI-generated content may be incorrect.">
            <a:extLst>
              <a:ext uri="{FF2B5EF4-FFF2-40B4-BE49-F238E27FC236}">
                <a16:creationId xmlns:a16="http://schemas.microsoft.com/office/drawing/2014/main" id="{C0A9AD85-BFF0-BA64-3151-656F4265A953}"/>
              </a:ext>
            </a:extLst>
          </p:cNvPr>
          <p:cNvPicPr>
            <a:picLocks noChangeAspect="1"/>
          </p:cNvPicPr>
          <p:nvPr/>
        </p:nvPicPr>
        <p:blipFill>
          <a:blip r:embed="rId3"/>
          <a:stretch>
            <a:fillRect/>
          </a:stretch>
        </p:blipFill>
        <p:spPr>
          <a:xfrm>
            <a:off x="1698514" y="170415"/>
            <a:ext cx="5070585" cy="6517170"/>
          </a:xfrm>
          <a:prstGeom prst="rect">
            <a:avLst/>
          </a:prstGeom>
        </p:spPr>
      </p:pic>
      <p:sp>
        <p:nvSpPr>
          <p:cNvPr id="4" name="TextBox 3">
            <a:extLst>
              <a:ext uri="{FF2B5EF4-FFF2-40B4-BE49-F238E27FC236}">
                <a16:creationId xmlns:a16="http://schemas.microsoft.com/office/drawing/2014/main" id="{63F6D899-2129-CC57-C8A1-ECC731E98F6F}"/>
              </a:ext>
            </a:extLst>
          </p:cNvPr>
          <p:cNvSpPr txBox="1"/>
          <p:nvPr/>
        </p:nvSpPr>
        <p:spPr>
          <a:xfrm>
            <a:off x="8636000" y="976032"/>
            <a:ext cx="3279886" cy="4431983"/>
          </a:xfrm>
          <a:prstGeom prst="rect">
            <a:avLst/>
          </a:prstGeom>
          <a:noFill/>
        </p:spPr>
        <p:txBody>
          <a:bodyPr wrap="square" rtlCol="0">
            <a:spAutoFit/>
          </a:bodyPr>
          <a:lstStyle/>
          <a:p>
            <a:pPr>
              <a:spcAft>
                <a:spcPts val="1200"/>
              </a:spcAft>
            </a:pPr>
            <a:r>
              <a:rPr lang="en-US" sz="3200" b="1" dirty="0">
                <a:solidFill>
                  <a:schemeClr val="tx2"/>
                </a:solidFill>
                <a:latin typeface="Avenir Next LT Pro" panose="020B0504020202020204" pitchFamily="34" charset="0"/>
              </a:rPr>
              <a:t>Payee Data Record Form </a:t>
            </a:r>
          </a:p>
          <a:p>
            <a:pPr>
              <a:spcAft>
                <a:spcPts val="1200"/>
              </a:spcAft>
            </a:pPr>
            <a:r>
              <a:rPr lang="en-US" sz="2600" dirty="0">
                <a:latin typeface="Avenir Next LT Pro" panose="020B0504020202020204" pitchFamily="34" charset="0"/>
              </a:rPr>
              <a:t>The organization name and address on this form should be the Grantee’s official name and address, which will be where checks are mailed to</a:t>
            </a:r>
            <a:endParaRPr lang="en-US" sz="2600" dirty="0">
              <a:solidFill>
                <a:schemeClr val="tx2"/>
              </a:solidFill>
              <a:latin typeface="Avenir Next LT Pro" panose="020B0504020202020204" pitchFamily="34" charset="0"/>
            </a:endParaRPr>
          </a:p>
        </p:txBody>
      </p:sp>
    </p:spTree>
    <p:extLst>
      <p:ext uri="{BB962C8B-B14F-4D97-AF65-F5344CB8AC3E}">
        <p14:creationId xmlns:p14="http://schemas.microsoft.com/office/powerpoint/2010/main" val="7894694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BBC2C0-B1A8-F7C5-BADA-7C07E891D104}"/>
              </a:ext>
            </a:extLst>
          </p:cNvPr>
          <p:cNvPicPr>
            <a:picLocks noChangeAspect="1"/>
          </p:cNvPicPr>
          <p:nvPr/>
        </p:nvPicPr>
        <p:blipFill>
          <a:blip r:embed="rId3"/>
          <a:stretch>
            <a:fillRect/>
          </a:stretch>
        </p:blipFill>
        <p:spPr>
          <a:xfrm>
            <a:off x="498171" y="0"/>
            <a:ext cx="5259552" cy="6858000"/>
          </a:xfrm>
          <a:prstGeom prst="rect">
            <a:avLst/>
          </a:prstGeom>
          <a:ln>
            <a:solidFill>
              <a:schemeClr val="bg1">
                <a:lumMod val="85000"/>
              </a:schemeClr>
            </a:solidFill>
          </a:ln>
        </p:spPr>
      </p:pic>
      <p:sp>
        <p:nvSpPr>
          <p:cNvPr id="4" name="Content Placeholder 2">
            <a:extLst>
              <a:ext uri="{FF2B5EF4-FFF2-40B4-BE49-F238E27FC236}">
                <a16:creationId xmlns:a16="http://schemas.microsoft.com/office/drawing/2014/main" id="{B09DB358-83FF-77F8-4664-16C485772A7A}"/>
              </a:ext>
            </a:extLst>
          </p:cNvPr>
          <p:cNvSpPr txBox="1">
            <a:spLocks/>
          </p:cNvSpPr>
          <p:nvPr/>
        </p:nvSpPr>
        <p:spPr>
          <a:xfrm>
            <a:off x="6713679" y="1765300"/>
            <a:ext cx="4836943" cy="48006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Avenir Next LT Pro" panose="020B0504020202020204" pitchFamily="34" charset="0"/>
              </a:rPr>
              <a:t>Include bank interest earned on advance payments</a:t>
            </a:r>
          </a:p>
          <a:p>
            <a:r>
              <a:rPr lang="en-US" dirty="0">
                <a:latin typeface="Avenir Next LT Pro" panose="020B0504020202020204" pitchFamily="34" charset="0"/>
              </a:rPr>
              <a:t>Include tasks in your grant agreement timeline that were completed with the advanced funds</a:t>
            </a:r>
          </a:p>
          <a:p>
            <a:r>
              <a:rPr lang="en-US" dirty="0">
                <a:latin typeface="Avenir Next LT Pro" panose="020B0504020202020204" pitchFamily="34" charset="0"/>
              </a:rPr>
              <a:t>Include same backup documentation as invoices</a:t>
            </a:r>
          </a:p>
          <a:p>
            <a:r>
              <a:rPr lang="en-US" dirty="0">
                <a:latin typeface="Avenir Next LT Pro" panose="020B0504020202020204" pitchFamily="34" charset="0"/>
              </a:rPr>
              <a:t>Submit quarterly with progress reports</a:t>
            </a:r>
          </a:p>
          <a:p>
            <a:endParaRPr lang="en-US" dirty="0">
              <a:latin typeface="Avenir Next LT Pro" panose="020B0504020202020204" pitchFamily="34" charset="0"/>
            </a:endParaRPr>
          </a:p>
          <a:p>
            <a:endParaRPr lang="en-US" dirty="0">
              <a:latin typeface="Avenir Next LT Pro" panose="020B0504020202020204" pitchFamily="34" charset="0"/>
            </a:endParaRPr>
          </a:p>
        </p:txBody>
      </p:sp>
      <p:sp>
        <p:nvSpPr>
          <p:cNvPr id="5" name="TextBox 4">
            <a:extLst>
              <a:ext uri="{FF2B5EF4-FFF2-40B4-BE49-F238E27FC236}">
                <a16:creationId xmlns:a16="http://schemas.microsoft.com/office/drawing/2014/main" id="{874E6F29-4795-5291-0AE4-C7482CF1E840}"/>
              </a:ext>
            </a:extLst>
          </p:cNvPr>
          <p:cNvSpPr txBox="1"/>
          <p:nvPr/>
        </p:nvSpPr>
        <p:spPr>
          <a:xfrm>
            <a:off x="6713679" y="564043"/>
            <a:ext cx="4836943" cy="1077218"/>
          </a:xfrm>
          <a:prstGeom prst="rect">
            <a:avLst/>
          </a:prstGeom>
          <a:noFill/>
        </p:spPr>
        <p:txBody>
          <a:bodyPr wrap="square" rtlCol="0">
            <a:spAutoFit/>
          </a:bodyPr>
          <a:lstStyle/>
          <a:p>
            <a:r>
              <a:rPr lang="en-US" sz="3200" b="1" dirty="0">
                <a:latin typeface="Avenir Next LT Pro" panose="020B0504020202020204" pitchFamily="34" charset="0"/>
              </a:rPr>
              <a:t>Advanced Funds Documentation</a:t>
            </a:r>
          </a:p>
        </p:txBody>
      </p:sp>
      <p:sp>
        <p:nvSpPr>
          <p:cNvPr id="6" name="Rectangle 5">
            <a:extLst>
              <a:ext uri="{FF2B5EF4-FFF2-40B4-BE49-F238E27FC236}">
                <a16:creationId xmlns:a16="http://schemas.microsoft.com/office/drawing/2014/main" id="{5744AF61-860E-4664-BACB-F2F593230405}"/>
              </a:ext>
            </a:extLst>
          </p:cNvPr>
          <p:cNvSpPr/>
          <p:nvPr/>
        </p:nvSpPr>
        <p:spPr>
          <a:xfrm>
            <a:off x="2286000" y="4965700"/>
            <a:ext cx="2984500" cy="165100"/>
          </a:xfrm>
          <a:prstGeom prst="rect">
            <a:avLst/>
          </a:prstGeom>
          <a:solidFill>
            <a:srgbClr val="C00000">
              <a:alpha val="10196"/>
            </a:srgbClr>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3F6CBEF7-F66F-F6A0-18A1-ED93A086554E}"/>
              </a:ext>
            </a:extLst>
          </p:cNvPr>
          <p:cNvCxnSpPr>
            <a:cxnSpLocks/>
          </p:cNvCxnSpPr>
          <p:nvPr/>
        </p:nvCxnSpPr>
        <p:spPr>
          <a:xfrm flipH="1">
            <a:off x="5384800" y="2171700"/>
            <a:ext cx="1328879" cy="2794000"/>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11" name="Rectangle 10">
            <a:extLst>
              <a:ext uri="{FF2B5EF4-FFF2-40B4-BE49-F238E27FC236}">
                <a16:creationId xmlns:a16="http://schemas.microsoft.com/office/drawing/2014/main" id="{BE4D71FC-C609-09A3-4425-560CE241D859}"/>
              </a:ext>
            </a:extLst>
          </p:cNvPr>
          <p:cNvSpPr/>
          <p:nvPr/>
        </p:nvSpPr>
        <p:spPr>
          <a:xfrm>
            <a:off x="850900" y="5397500"/>
            <a:ext cx="4419600" cy="596900"/>
          </a:xfrm>
          <a:prstGeom prst="rect">
            <a:avLst/>
          </a:prstGeom>
          <a:solidFill>
            <a:schemeClr val="tx2">
              <a:lumMod val="25000"/>
              <a:lumOff val="75000"/>
              <a:alpha val="10196"/>
            </a:schemeClr>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94BE4838-8EB7-3917-FD61-4AC4BFB550D3}"/>
              </a:ext>
            </a:extLst>
          </p:cNvPr>
          <p:cNvCxnSpPr>
            <a:cxnSpLocks/>
          </p:cNvCxnSpPr>
          <p:nvPr/>
        </p:nvCxnSpPr>
        <p:spPr>
          <a:xfrm flipH="1">
            <a:off x="5384800" y="3594100"/>
            <a:ext cx="1328879" cy="2108200"/>
          </a:xfrm>
          <a:prstGeom prst="straightConnector1">
            <a:avLst/>
          </a:prstGeom>
          <a:ln>
            <a:solidFill>
              <a:srgbClr val="0070C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67004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117B5A-D4EA-11AC-68ED-137098489F2E}"/>
              </a:ext>
            </a:extLst>
          </p:cNvPr>
          <p:cNvSpPr txBox="1"/>
          <p:nvPr/>
        </p:nvSpPr>
        <p:spPr>
          <a:xfrm>
            <a:off x="1128230" y="2443322"/>
            <a:ext cx="9935539" cy="2215991"/>
          </a:xfrm>
          <a:prstGeom prst="rect">
            <a:avLst/>
          </a:prstGeom>
          <a:noFill/>
        </p:spPr>
        <p:txBody>
          <a:bodyPr wrap="square" rtlCol="0">
            <a:spAutoFit/>
          </a:bodyPr>
          <a:lstStyle/>
          <a:p>
            <a:pPr marL="457200" indent="-457200">
              <a:spcBef>
                <a:spcPts val="1200"/>
              </a:spcBef>
              <a:buFont typeface="Arial" panose="020B0604020202020204" pitchFamily="34" charset="0"/>
              <a:buChar char="•"/>
            </a:pPr>
            <a:r>
              <a:rPr lang="en-US" sz="3200" dirty="0">
                <a:latin typeface="Avenir Next LT Pro" panose="020B0504020202020204" pitchFamily="34" charset="0"/>
              </a:rPr>
              <a:t>Changes to your grant need written pre-approval. Please reach out to me with change requests.</a:t>
            </a:r>
          </a:p>
          <a:p>
            <a:pPr marL="457200" indent="-457200">
              <a:spcBef>
                <a:spcPts val="1200"/>
              </a:spcBef>
              <a:buFont typeface="Arial" panose="020B0604020202020204" pitchFamily="34" charset="0"/>
              <a:buChar char="•"/>
            </a:pPr>
            <a:r>
              <a:rPr lang="en-US" sz="3200" dirty="0">
                <a:latin typeface="Avenir Next LT Pro" panose="020B0504020202020204" pitchFamily="34" charset="0"/>
              </a:rPr>
              <a:t>Budget line item changes that are 10% or less </a:t>
            </a:r>
            <a:r>
              <a:rPr lang="en-US" sz="3200" b="1" dirty="0">
                <a:latin typeface="Avenir Next LT Pro" panose="020B0504020202020204" pitchFamily="34" charset="0"/>
              </a:rPr>
              <a:t>do not</a:t>
            </a:r>
            <a:r>
              <a:rPr lang="en-US" sz="3200" dirty="0">
                <a:latin typeface="Avenir Next LT Pro" panose="020B0504020202020204" pitchFamily="34" charset="0"/>
              </a:rPr>
              <a:t> need pre-approval.</a:t>
            </a:r>
          </a:p>
        </p:txBody>
      </p:sp>
      <p:sp>
        <p:nvSpPr>
          <p:cNvPr id="2" name="Title 1">
            <a:extLst>
              <a:ext uri="{FF2B5EF4-FFF2-40B4-BE49-F238E27FC236}">
                <a16:creationId xmlns:a16="http://schemas.microsoft.com/office/drawing/2014/main" id="{9B30101C-C120-8FF4-EAD4-90ACBB321568}"/>
              </a:ext>
            </a:extLst>
          </p:cNvPr>
          <p:cNvSpPr>
            <a:spLocks noGrp="1"/>
          </p:cNvSpPr>
          <p:nvPr>
            <p:ph type="title"/>
          </p:nvPr>
        </p:nvSpPr>
        <p:spPr>
          <a:xfrm>
            <a:off x="838200" y="746125"/>
            <a:ext cx="10515600" cy="1325563"/>
          </a:xfrm>
        </p:spPr>
        <p:txBody>
          <a:bodyPr/>
          <a:lstStyle/>
          <a:p>
            <a:r>
              <a:rPr lang="en-US" dirty="0">
                <a:latin typeface="Avenir Next LT Pro" panose="020B0504020202020204" pitchFamily="34" charset="0"/>
              </a:rPr>
              <a:t>Grant Budget Changes</a:t>
            </a:r>
          </a:p>
        </p:txBody>
      </p:sp>
    </p:spTree>
    <p:extLst>
      <p:ext uri="{BB962C8B-B14F-4D97-AF65-F5344CB8AC3E}">
        <p14:creationId xmlns:p14="http://schemas.microsoft.com/office/powerpoint/2010/main" val="1028388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00EA2A-FB44-5628-666B-AC0C3A753D3C}"/>
            </a:ext>
          </a:extLst>
        </p:cNvPr>
        <p:cNvGrpSpPr/>
        <p:nvPr/>
      </p:nvGrpSpPr>
      <p:grpSpPr>
        <a:xfrm>
          <a:off x="0" y="0"/>
          <a:ext cx="0" cy="0"/>
          <a:chOff x="0" y="0"/>
          <a:chExt cx="0" cy="0"/>
        </a:xfrm>
      </p:grpSpPr>
      <p:sp>
        <p:nvSpPr>
          <p:cNvPr id="17" name="Oval 16">
            <a:extLst>
              <a:ext uri="{FF2B5EF4-FFF2-40B4-BE49-F238E27FC236}">
                <a16:creationId xmlns:a16="http://schemas.microsoft.com/office/drawing/2014/main" id="{3C544278-81CB-D77B-877A-B3B892022865}"/>
              </a:ext>
            </a:extLst>
          </p:cNvPr>
          <p:cNvSpPr/>
          <p:nvPr/>
        </p:nvSpPr>
        <p:spPr>
          <a:xfrm>
            <a:off x="548601" y="2294689"/>
            <a:ext cx="1764631" cy="1684421"/>
          </a:xfrm>
          <a:prstGeom prst="ellipse">
            <a:avLst/>
          </a:prstGeom>
          <a:noFill/>
          <a:ln w="76200">
            <a:solidFill>
              <a:srgbClr val="009E7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Dollar outline">
            <a:extLst>
              <a:ext uri="{FF2B5EF4-FFF2-40B4-BE49-F238E27FC236}">
                <a16:creationId xmlns:a16="http://schemas.microsoft.com/office/drawing/2014/main" id="{287BFF15-E183-FE3D-C67C-ECE42E89EF6F}"/>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304986" y="2679700"/>
            <a:ext cx="914400" cy="914400"/>
          </a:xfrm>
          <a:prstGeom prst="rect">
            <a:avLst/>
          </a:prstGeom>
        </p:spPr>
      </p:pic>
      <p:pic>
        <p:nvPicPr>
          <p:cNvPr id="7" name="Graphic 6" descr="Document outline">
            <a:extLst>
              <a:ext uri="{FF2B5EF4-FFF2-40B4-BE49-F238E27FC236}">
                <a16:creationId xmlns:a16="http://schemas.microsoft.com/office/drawing/2014/main" id="{F459F2D2-1F53-9730-8ADA-9F51E8B3811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638798" y="2679700"/>
            <a:ext cx="914400" cy="914400"/>
          </a:xfrm>
          <a:prstGeom prst="rect">
            <a:avLst/>
          </a:prstGeom>
        </p:spPr>
      </p:pic>
      <p:pic>
        <p:nvPicPr>
          <p:cNvPr id="9" name="Graphic 8" descr="Signature outline">
            <a:extLst>
              <a:ext uri="{FF2B5EF4-FFF2-40B4-BE49-F238E27FC236}">
                <a16:creationId xmlns:a16="http://schemas.microsoft.com/office/drawing/2014/main" id="{CAB64EE5-7334-5C11-FA50-54D3AD290AA0}"/>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73718" y="2679700"/>
            <a:ext cx="914400" cy="914400"/>
          </a:xfrm>
          <a:prstGeom prst="rect">
            <a:avLst/>
          </a:prstGeom>
        </p:spPr>
      </p:pic>
      <p:sp>
        <p:nvSpPr>
          <p:cNvPr id="14" name="Oval 13">
            <a:extLst>
              <a:ext uri="{FF2B5EF4-FFF2-40B4-BE49-F238E27FC236}">
                <a16:creationId xmlns:a16="http://schemas.microsoft.com/office/drawing/2014/main" id="{422AAC46-50FA-218E-F080-240CAA5234B8}"/>
              </a:ext>
            </a:extLst>
          </p:cNvPr>
          <p:cNvSpPr/>
          <p:nvPr/>
        </p:nvSpPr>
        <p:spPr>
          <a:xfrm>
            <a:off x="2879870" y="2294689"/>
            <a:ext cx="1764631" cy="1684421"/>
          </a:xfrm>
          <a:prstGeom prst="ellipse">
            <a:avLst/>
          </a:prstGeom>
          <a:noFill/>
          <a:ln w="76200">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06F7326-724B-A05D-1DFC-2A8B9EBF4BB4}"/>
              </a:ext>
            </a:extLst>
          </p:cNvPr>
          <p:cNvSpPr/>
          <p:nvPr/>
        </p:nvSpPr>
        <p:spPr>
          <a:xfrm>
            <a:off x="5213684" y="2294689"/>
            <a:ext cx="1764631" cy="1684421"/>
          </a:xfrm>
          <a:prstGeom prst="ellipse">
            <a:avLst/>
          </a:prstGeom>
          <a:noFill/>
          <a:ln w="76200">
            <a:solidFill>
              <a:srgbClr val="E69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E7E7E02-EBD8-722D-C2CA-7C9ED2104C67}"/>
              </a:ext>
            </a:extLst>
          </p:cNvPr>
          <p:cNvSpPr/>
          <p:nvPr/>
        </p:nvSpPr>
        <p:spPr>
          <a:xfrm>
            <a:off x="9881314" y="2294689"/>
            <a:ext cx="1764631" cy="1684421"/>
          </a:xfrm>
          <a:prstGeom prst="ellipse">
            <a:avLst/>
          </a:prstGeom>
          <a:noFill/>
          <a:ln w="76200">
            <a:solidFill>
              <a:srgbClr val="022E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66BA254A-02CD-5396-9758-51830B7DEC25}"/>
              </a:ext>
            </a:extLst>
          </p:cNvPr>
          <p:cNvSpPr txBox="1"/>
          <p:nvPr/>
        </p:nvSpPr>
        <p:spPr>
          <a:xfrm>
            <a:off x="368125" y="4221706"/>
            <a:ext cx="2125581" cy="953986"/>
          </a:xfrm>
          <a:prstGeom prst="rect">
            <a:avLst/>
          </a:prstGeom>
          <a:noFill/>
        </p:spPr>
        <p:txBody>
          <a:bodyPr wrap="square" rtlCol="0">
            <a:spAutoFit/>
          </a:bodyPr>
          <a:lstStyle/>
          <a:p>
            <a:pPr algn="ctr"/>
            <a:r>
              <a:rPr lang="en-US" sz="2800" b="1" dirty="0">
                <a:solidFill>
                  <a:srgbClr val="009E73"/>
                </a:solidFill>
                <a:latin typeface="Avenir Next LT Pro" panose="020B0504020202020204" pitchFamily="34" charset="0"/>
              </a:rPr>
              <a:t>Grant Agreement</a:t>
            </a:r>
          </a:p>
        </p:txBody>
      </p:sp>
      <p:sp>
        <p:nvSpPr>
          <p:cNvPr id="20" name="TextBox 19">
            <a:extLst>
              <a:ext uri="{FF2B5EF4-FFF2-40B4-BE49-F238E27FC236}">
                <a16:creationId xmlns:a16="http://schemas.microsoft.com/office/drawing/2014/main" id="{7BD82008-F96A-CC24-CBB4-6B49D1A22DE2}"/>
              </a:ext>
            </a:extLst>
          </p:cNvPr>
          <p:cNvSpPr txBox="1"/>
          <p:nvPr/>
        </p:nvSpPr>
        <p:spPr>
          <a:xfrm>
            <a:off x="2765760" y="4221706"/>
            <a:ext cx="1992853" cy="1384995"/>
          </a:xfrm>
          <a:prstGeom prst="rect">
            <a:avLst/>
          </a:prstGeom>
          <a:noFill/>
        </p:spPr>
        <p:txBody>
          <a:bodyPr wrap="none" rtlCol="0">
            <a:spAutoFit/>
          </a:bodyPr>
          <a:lstStyle/>
          <a:p>
            <a:pPr algn="ctr"/>
            <a:r>
              <a:rPr lang="en-US" sz="2800" b="1" dirty="0">
                <a:solidFill>
                  <a:schemeClr val="tx2">
                    <a:lumMod val="50000"/>
                    <a:lumOff val="50000"/>
                  </a:schemeClr>
                </a:solidFill>
                <a:latin typeface="Avenir Next LT Pro" panose="020B0504020202020204" pitchFamily="34" charset="0"/>
              </a:rPr>
              <a:t>Invoices &amp;</a:t>
            </a:r>
          </a:p>
          <a:p>
            <a:pPr algn="ctr"/>
            <a:r>
              <a:rPr lang="en-US" sz="2800" b="1" dirty="0">
                <a:solidFill>
                  <a:schemeClr val="tx2">
                    <a:lumMod val="50000"/>
                    <a:lumOff val="50000"/>
                  </a:schemeClr>
                </a:solidFill>
                <a:latin typeface="Avenir Next LT Pro" panose="020B0504020202020204" pitchFamily="34" charset="0"/>
              </a:rPr>
              <a:t>Advance</a:t>
            </a:r>
          </a:p>
          <a:p>
            <a:pPr algn="ctr"/>
            <a:r>
              <a:rPr lang="en-US" sz="2800" b="1" dirty="0">
                <a:solidFill>
                  <a:schemeClr val="tx2">
                    <a:lumMod val="50000"/>
                    <a:lumOff val="50000"/>
                  </a:schemeClr>
                </a:solidFill>
                <a:latin typeface="Avenir Next LT Pro" panose="020B0504020202020204" pitchFamily="34" charset="0"/>
              </a:rPr>
              <a:t>Payments</a:t>
            </a:r>
          </a:p>
        </p:txBody>
      </p:sp>
      <p:sp>
        <p:nvSpPr>
          <p:cNvPr id="21" name="TextBox 20">
            <a:extLst>
              <a:ext uri="{FF2B5EF4-FFF2-40B4-BE49-F238E27FC236}">
                <a16:creationId xmlns:a16="http://schemas.microsoft.com/office/drawing/2014/main" id="{3B85F12C-B363-03A2-70E7-2BAAED46F3BB}"/>
              </a:ext>
            </a:extLst>
          </p:cNvPr>
          <p:cNvSpPr txBox="1"/>
          <p:nvPr/>
        </p:nvSpPr>
        <p:spPr>
          <a:xfrm>
            <a:off x="5326751" y="4221706"/>
            <a:ext cx="1538498" cy="523220"/>
          </a:xfrm>
          <a:prstGeom prst="rect">
            <a:avLst/>
          </a:prstGeom>
          <a:noFill/>
        </p:spPr>
        <p:txBody>
          <a:bodyPr wrap="none" rtlCol="0">
            <a:spAutoFit/>
          </a:bodyPr>
          <a:lstStyle/>
          <a:p>
            <a:pPr algn="ctr"/>
            <a:r>
              <a:rPr lang="en-US" sz="2800" b="1" dirty="0">
                <a:solidFill>
                  <a:srgbClr val="E69F00"/>
                </a:solidFill>
                <a:latin typeface="Avenir Next LT Pro" panose="020B0504020202020204" pitchFamily="34" charset="0"/>
              </a:rPr>
              <a:t>Reports</a:t>
            </a:r>
          </a:p>
        </p:txBody>
      </p:sp>
      <p:sp>
        <p:nvSpPr>
          <p:cNvPr id="22" name="TextBox 21">
            <a:extLst>
              <a:ext uri="{FF2B5EF4-FFF2-40B4-BE49-F238E27FC236}">
                <a16:creationId xmlns:a16="http://schemas.microsoft.com/office/drawing/2014/main" id="{384317D5-C4BE-4113-0913-D378F3F073AE}"/>
              </a:ext>
            </a:extLst>
          </p:cNvPr>
          <p:cNvSpPr txBox="1"/>
          <p:nvPr/>
        </p:nvSpPr>
        <p:spPr>
          <a:xfrm>
            <a:off x="9881314" y="4221585"/>
            <a:ext cx="1764631" cy="954107"/>
          </a:xfrm>
          <a:prstGeom prst="rect">
            <a:avLst/>
          </a:prstGeom>
          <a:noFill/>
        </p:spPr>
        <p:txBody>
          <a:bodyPr wrap="square" rtlCol="0">
            <a:spAutoFit/>
          </a:bodyPr>
          <a:lstStyle/>
          <a:p>
            <a:pPr algn="ctr"/>
            <a:r>
              <a:rPr lang="en-US" sz="2800" b="1" dirty="0">
                <a:solidFill>
                  <a:srgbClr val="022E8F"/>
                </a:solidFill>
                <a:latin typeface="Avenir Next LT Pro" panose="020B0504020202020204" pitchFamily="34" charset="0"/>
              </a:rPr>
              <a:t>Project Delivery</a:t>
            </a:r>
          </a:p>
        </p:txBody>
      </p:sp>
      <p:pic>
        <p:nvPicPr>
          <p:cNvPr id="27" name="Graphic 26" descr="Whale outline">
            <a:extLst>
              <a:ext uri="{FF2B5EF4-FFF2-40B4-BE49-F238E27FC236}">
                <a16:creationId xmlns:a16="http://schemas.microsoft.com/office/drawing/2014/main" id="{701AF82C-E6D4-DEA7-A1D1-1D6864F2CC8D}"/>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7972613" y="2679700"/>
            <a:ext cx="914400" cy="914400"/>
          </a:xfrm>
          <a:prstGeom prst="rect">
            <a:avLst/>
          </a:prstGeom>
        </p:spPr>
      </p:pic>
      <p:sp>
        <p:nvSpPr>
          <p:cNvPr id="28" name="Oval 27">
            <a:extLst>
              <a:ext uri="{FF2B5EF4-FFF2-40B4-BE49-F238E27FC236}">
                <a16:creationId xmlns:a16="http://schemas.microsoft.com/office/drawing/2014/main" id="{5236364C-7F43-42BB-8B72-6AA1D54027AC}"/>
              </a:ext>
            </a:extLst>
          </p:cNvPr>
          <p:cNvSpPr/>
          <p:nvPr/>
        </p:nvSpPr>
        <p:spPr>
          <a:xfrm>
            <a:off x="7547499" y="2294689"/>
            <a:ext cx="1764631" cy="1684421"/>
          </a:xfrm>
          <a:prstGeom prst="ellipse">
            <a:avLst/>
          </a:prstGeom>
          <a:noFill/>
          <a:ln w="76200">
            <a:solidFill>
              <a:srgbClr val="CC79A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C79A7"/>
              </a:solidFill>
            </a:endParaRPr>
          </a:p>
        </p:txBody>
      </p:sp>
      <p:sp>
        <p:nvSpPr>
          <p:cNvPr id="29" name="TextBox 28">
            <a:extLst>
              <a:ext uri="{FF2B5EF4-FFF2-40B4-BE49-F238E27FC236}">
                <a16:creationId xmlns:a16="http://schemas.microsoft.com/office/drawing/2014/main" id="{1B90A2BD-318F-47C6-195E-BCB20CB23264}"/>
              </a:ext>
            </a:extLst>
          </p:cNvPr>
          <p:cNvSpPr txBox="1"/>
          <p:nvPr/>
        </p:nvSpPr>
        <p:spPr>
          <a:xfrm>
            <a:off x="7524277" y="4221584"/>
            <a:ext cx="1764631" cy="954107"/>
          </a:xfrm>
          <a:prstGeom prst="rect">
            <a:avLst/>
          </a:prstGeom>
          <a:noFill/>
        </p:spPr>
        <p:txBody>
          <a:bodyPr wrap="square" rtlCol="0">
            <a:spAutoFit/>
          </a:bodyPr>
          <a:lstStyle/>
          <a:p>
            <a:pPr algn="ctr"/>
            <a:r>
              <a:rPr lang="en-US" sz="2800" b="1" dirty="0">
                <a:solidFill>
                  <a:srgbClr val="CC79A7"/>
                </a:solidFill>
                <a:latin typeface="Avenir Next LT Pro" panose="020B0504020202020204" pitchFamily="34" charset="0"/>
              </a:rPr>
              <a:t>Funding</a:t>
            </a:r>
          </a:p>
          <a:p>
            <a:pPr algn="ctr"/>
            <a:r>
              <a:rPr lang="en-US" sz="2800" b="1" dirty="0">
                <a:solidFill>
                  <a:srgbClr val="CC79A7"/>
                </a:solidFill>
                <a:latin typeface="Avenir Next LT Pro" panose="020B0504020202020204" pitchFamily="34" charset="0"/>
              </a:rPr>
              <a:t>Credit</a:t>
            </a:r>
          </a:p>
        </p:txBody>
      </p:sp>
      <p:sp>
        <p:nvSpPr>
          <p:cNvPr id="3" name="Arrow: Down 2">
            <a:extLst>
              <a:ext uri="{FF2B5EF4-FFF2-40B4-BE49-F238E27FC236}">
                <a16:creationId xmlns:a16="http://schemas.microsoft.com/office/drawing/2014/main" id="{2293E799-C5A0-3614-D39D-F196EE417DB7}"/>
              </a:ext>
            </a:extLst>
          </p:cNvPr>
          <p:cNvSpPr/>
          <p:nvPr/>
        </p:nvSpPr>
        <p:spPr>
          <a:xfrm>
            <a:off x="5638798" y="665018"/>
            <a:ext cx="914400" cy="1387075"/>
          </a:xfrm>
          <a:prstGeom prst="downArrow">
            <a:avLst/>
          </a:prstGeom>
          <a:solidFill>
            <a:srgbClr val="E69F00"/>
          </a:solidFill>
          <a:ln>
            <a:solidFill>
              <a:srgbClr val="E69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descr="Wave outline">
            <a:extLst>
              <a:ext uri="{FF2B5EF4-FFF2-40B4-BE49-F238E27FC236}">
                <a16:creationId xmlns:a16="http://schemas.microsoft.com/office/drawing/2014/main" id="{7135AE70-BD6E-D0D1-38CD-83F9930496D1}"/>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0306429" y="2679699"/>
            <a:ext cx="914400" cy="914400"/>
          </a:xfrm>
          <a:prstGeom prst="rect">
            <a:avLst/>
          </a:prstGeom>
        </p:spPr>
      </p:pic>
    </p:spTree>
    <p:extLst>
      <p:ext uri="{BB962C8B-B14F-4D97-AF65-F5344CB8AC3E}">
        <p14:creationId xmlns:p14="http://schemas.microsoft.com/office/powerpoint/2010/main" val="37772248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B451F12-2E11-AC37-7A38-6E3B5705B1E2}"/>
              </a:ext>
            </a:extLst>
          </p:cNvPr>
          <p:cNvSpPr>
            <a:spLocks noGrp="1"/>
          </p:cNvSpPr>
          <p:nvPr>
            <p:ph idx="1"/>
          </p:nvPr>
        </p:nvSpPr>
        <p:spPr/>
        <p:txBody>
          <a:bodyPr/>
          <a:lstStyle/>
          <a:p>
            <a:endParaRPr lang="en-US"/>
          </a:p>
        </p:txBody>
      </p:sp>
      <p:pic>
        <p:nvPicPr>
          <p:cNvPr id="2" name="Picture 1">
            <a:extLst>
              <a:ext uri="{FF2B5EF4-FFF2-40B4-BE49-F238E27FC236}">
                <a16:creationId xmlns:a16="http://schemas.microsoft.com/office/drawing/2014/main" id="{8979928D-50A3-D2B1-C121-95F48A952DA8}"/>
              </a:ext>
            </a:extLst>
          </p:cNvPr>
          <p:cNvPicPr>
            <a:picLocks noChangeAspect="1"/>
          </p:cNvPicPr>
          <p:nvPr/>
        </p:nvPicPr>
        <p:blipFill>
          <a:blip r:embed="rId3"/>
          <a:srcRect t="11817" b="14218"/>
          <a:stretch>
            <a:fillRect/>
          </a:stretch>
        </p:blipFill>
        <p:spPr>
          <a:xfrm>
            <a:off x="0" y="1"/>
            <a:ext cx="12192000" cy="6858000"/>
          </a:xfrm>
          <a:prstGeom prst="rect">
            <a:avLst/>
          </a:prstGeom>
        </p:spPr>
      </p:pic>
      <p:sp>
        <p:nvSpPr>
          <p:cNvPr id="4" name="Rectangle: Rounded Corners 3">
            <a:extLst>
              <a:ext uri="{FF2B5EF4-FFF2-40B4-BE49-F238E27FC236}">
                <a16:creationId xmlns:a16="http://schemas.microsoft.com/office/drawing/2014/main" id="{835C412E-67C7-F6DD-44A4-C107E8014FC1}"/>
              </a:ext>
            </a:extLst>
          </p:cNvPr>
          <p:cNvSpPr/>
          <p:nvPr/>
        </p:nvSpPr>
        <p:spPr>
          <a:xfrm>
            <a:off x="302301" y="236006"/>
            <a:ext cx="11587397" cy="4718765"/>
          </a:xfrm>
          <a:prstGeom prst="roundRect">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2076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1E34BE-2125-6D1B-B58F-870E8FC96DBB}"/>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620017DF-606D-60EF-1660-91B636D210B9}"/>
              </a:ext>
            </a:extLst>
          </p:cNvPr>
          <p:cNvPicPr>
            <a:picLocks noChangeAspect="1"/>
          </p:cNvPicPr>
          <p:nvPr/>
        </p:nvPicPr>
        <p:blipFill>
          <a:blip r:embed="rId3"/>
          <a:stretch>
            <a:fillRect/>
          </a:stretch>
        </p:blipFill>
        <p:spPr>
          <a:xfrm>
            <a:off x="1777950" y="0"/>
            <a:ext cx="8841719" cy="6858000"/>
          </a:xfrm>
          <a:prstGeom prst="rect">
            <a:avLst/>
          </a:prstGeom>
          <a:ln>
            <a:solidFill>
              <a:schemeClr val="bg1">
                <a:lumMod val="85000"/>
              </a:schemeClr>
            </a:solidFill>
          </a:ln>
        </p:spPr>
      </p:pic>
      <p:sp>
        <p:nvSpPr>
          <p:cNvPr id="7" name="Rectangle: Rounded Corners 6">
            <a:extLst>
              <a:ext uri="{FF2B5EF4-FFF2-40B4-BE49-F238E27FC236}">
                <a16:creationId xmlns:a16="http://schemas.microsoft.com/office/drawing/2014/main" id="{F15A9092-BC67-7156-920C-B8BDF9D203CE}"/>
              </a:ext>
            </a:extLst>
          </p:cNvPr>
          <p:cNvSpPr/>
          <p:nvPr/>
        </p:nvSpPr>
        <p:spPr>
          <a:xfrm>
            <a:off x="2360428" y="2254102"/>
            <a:ext cx="7783031" cy="2892056"/>
          </a:xfrm>
          <a:prstGeom prst="roundRect">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2612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FE565A-5147-D345-1C70-9AAB33C1AFFD}"/>
              </a:ext>
            </a:extLst>
          </p:cNvPr>
          <p:cNvPicPr>
            <a:picLocks noChangeAspect="1"/>
          </p:cNvPicPr>
          <p:nvPr/>
        </p:nvPicPr>
        <p:blipFill>
          <a:blip r:embed="rId3"/>
          <a:stretch>
            <a:fillRect/>
          </a:stretch>
        </p:blipFill>
        <p:spPr>
          <a:xfrm>
            <a:off x="2183719" y="1544504"/>
            <a:ext cx="7824561" cy="4708792"/>
          </a:xfrm>
          <a:prstGeom prst="rect">
            <a:avLst/>
          </a:prstGeom>
          <a:ln>
            <a:solidFill>
              <a:schemeClr val="bg1">
                <a:lumMod val="85000"/>
              </a:schemeClr>
            </a:solidFill>
          </a:ln>
        </p:spPr>
      </p:pic>
      <p:sp>
        <p:nvSpPr>
          <p:cNvPr id="4" name="Title 1">
            <a:extLst>
              <a:ext uri="{FF2B5EF4-FFF2-40B4-BE49-F238E27FC236}">
                <a16:creationId xmlns:a16="http://schemas.microsoft.com/office/drawing/2014/main" id="{AC3140FF-8C34-A8D8-7BDE-D265D4AE18AE}"/>
              </a:ext>
            </a:extLst>
          </p:cNvPr>
          <p:cNvSpPr txBox="1">
            <a:spLocks/>
          </p:cNvSpPr>
          <p:nvPr/>
        </p:nvSpPr>
        <p:spPr>
          <a:xfrm>
            <a:off x="693821" y="594029"/>
            <a:ext cx="10515600" cy="75782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Avenir Next LT Pro" panose="020B0504020202020204" pitchFamily="34" charset="0"/>
              </a:rPr>
              <a:t>Progress Reports</a:t>
            </a:r>
          </a:p>
        </p:txBody>
      </p:sp>
    </p:spTree>
    <p:extLst>
      <p:ext uri="{BB962C8B-B14F-4D97-AF65-F5344CB8AC3E}">
        <p14:creationId xmlns:p14="http://schemas.microsoft.com/office/powerpoint/2010/main" val="5221870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71B296-2C4D-8FEC-A389-267EB7C5D622}"/>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F8398479-2BC2-F20F-7ECE-7284E320FF3C}"/>
              </a:ext>
            </a:extLst>
          </p:cNvPr>
          <p:cNvPicPr>
            <a:picLocks noChangeAspect="1"/>
          </p:cNvPicPr>
          <p:nvPr/>
        </p:nvPicPr>
        <p:blipFill>
          <a:blip r:embed="rId3"/>
          <a:stretch>
            <a:fillRect/>
          </a:stretch>
        </p:blipFill>
        <p:spPr>
          <a:xfrm>
            <a:off x="1777950" y="0"/>
            <a:ext cx="8841719" cy="6858000"/>
          </a:xfrm>
          <a:prstGeom prst="rect">
            <a:avLst/>
          </a:prstGeom>
          <a:ln>
            <a:solidFill>
              <a:schemeClr val="bg1">
                <a:lumMod val="85000"/>
              </a:schemeClr>
            </a:solidFill>
          </a:ln>
        </p:spPr>
      </p:pic>
      <p:sp>
        <p:nvSpPr>
          <p:cNvPr id="7" name="Rectangle: Rounded Corners 6">
            <a:extLst>
              <a:ext uri="{FF2B5EF4-FFF2-40B4-BE49-F238E27FC236}">
                <a16:creationId xmlns:a16="http://schemas.microsoft.com/office/drawing/2014/main" id="{E1C45E9E-FE8F-C943-E559-8F0A567FBC62}"/>
              </a:ext>
            </a:extLst>
          </p:cNvPr>
          <p:cNvSpPr/>
          <p:nvPr/>
        </p:nvSpPr>
        <p:spPr>
          <a:xfrm>
            <a:off x="2307293" y="869802"/>
            <a:ext cx="7783031" cy="793898"/>
          </a:xfrm>
          <a:prstGeom prst="roundRect">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a:extLst>
              <a:ext uri="{FF2B5EF4-FFF2-40B4-BE49-F238E27FC236}">
                <a16:creationId xmlns:a16="http://schemas.microsoft.com/office/drawing/2014/main" id="{6F324BB2-047D-8A6A-FF59-D868582DEA51}"/>
              </a:ext>
            </a:extLst>
          </p:cNvPr>
          <p:cNvCxnSpPr/>
          <p:nvPr/>
        </p:nvCxnSpPr>
        <p:spPr>
          <a:xfrm>
            <a:off x="3683000" y="1866900"/>
            <a:ext cx="1346200" cy="0"/>
          </a:xfrm>
          <a:prstGeom prst="line">
            <a:avLst/>
          </a:prstGeom>
          <a:ln w="3810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4" name="Straight Connector 3">
            <a:extLst>
              <a:ext uri="{FF2B5EF4-FFF2-40B4-BE49-F238E27FC236}">
                <a16:creationId xmlns:a16="http://schemas.microsoft.com/office/drawing/2014/main" id="{46CC21EE-57BE-E1CE-C577-D8F0E9A00BFE}"/>
              </a:ext>
            </a:extLst>
          </p:cNvPr>
          <p:cNvCxnSpPr/>
          <p:nvPr/>
        </p:nvCxnSpPr>
        <p:spPr>
          <a:xfrm>
            <a:off x="7708900" y="2489200"/>
            <a:ext cx="1346200" cy="0"/>
          </a:xfrm>
          <a:prstGeom prst="line">
            <a:avLst/>
          </a:prstGeom>
          <a:ln w="38100">
            <a:solidFill>
              <a:srgbClr val="C0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25566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B80730-CD86-DB4D-5834-B2F82678F91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0781400-80D3-D5D9-FFCA-D81475DC21F9}"/>
              </a:ext>
            </a:extLst>
          </p:cNvPr>
          <p:cNvPicPr>
            <a:picLocks noChangeAspect="1"/>
          </p:cNvPicPr>
          <p:nvPr/>
        </p:nvPicPr>
        <p:blipFill>
          <a:blip r:embed="rId3"/>
          <a:stretch>
            <a:fillRect/>
          </a:stretch>
        </p:blipFill>
        <p:spPr>
          <a:xfrm>
            <a:off x="1837026" y="0"/>
            <a:ext cx="8517948" cy="6858000"/>
          </a:xfrm>
          <a:prstGeom prst="rect">
            <a:avLst/>
          </a:prstGeom>
          <a:ln>
            <a:solidFill>
              <a:schemeClr val="bg1">
                <a:lumMod val="85000"/>
              </a:schemeClr>
            </a:solidFill>
          </a:ln>
        </p:spPr>
      </p:pic>
      <p:sp>
        <p:nvSpPr>
          <p:cNvPr id="7" name="Rectangle: Rounded Corners 6">
            <a:extLst>
              <a:ext uri="{FF2B5EF4-FFF2-40B4-BE49-F238E27FC236}">
                <a16:creationId xmlns:a16="http://schemas.microsoft.com/office/drawing/2014/main" id="{ADCC8430-7165-5D9F-84F6-89A3934B134F}"/>
              </a:ext>
            </a:extLst>
          </p:cNvPr>
          <p:cNvSpPr/>
          <p:nvPr/>
        </p:nvSpPr>
        <p:spPr>
          <a:xfrm>
            <a:off x="2523460" y="2721935"/>
            <a:ext cx="7145079" cy="3040912"/>
          </a:xfrm>
          <a:prstGeom prst="roundRect">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1270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1F5B4-1451-B04A-6FAD-04B3516C4EF6}"/>
              </a:ext>
            </a:extLst>
          </p:cNvPr>
          <p:cNvSpPr>
            <a:spLocks noGrp="1"/>
          </p:cNvSpPr>
          <p:nvPr>
            <p:ph type="title"/>
          </p:nvPr>
        </p:nvSpPr>
        <p:spPr>
          <a:xfrm>
            <a:off x="693821" y="594029"/>
            <a:ext cx="10515600" cy="757822"/>
          </a:xfrm>
        </p:spPr>
        <p:txBody>
          <a:bodyPr/>
          <a:lstStyle/>
          <a:p>
            <a:r>
              <a:rPr lang="en-US" dirty="0">
                <a:latin typeface="Avenir Next LT Pro" panose="020B0504020202020204" pitchFamily="34" charset="0"/>
              </a:rPr>
              <a:t>Final Report</a:t>
            </a:r>
          </a:p>
        </p:txBody>
      </p:sp>
      <p:grpSp>
        <p:nvGrpSpPr>
          <p:cNvPr id="4" name="Group 3">
            <a:extLst>
              <a:ext uri="{FF2B5EF4-FFF2-40B4-BE49-F238E27FC236}">
                <a16:creationId xmlns:a16="http://schemas.microsoft.com/office/drawing/2014/main" id="{4E040360-7F27-134F-50A6-752404A1AB25}"/>
              </a:ext>
            </a:extLst>
          </p:cNvPr>
          <p:cNvGrpSpPr/>
          <p:nvPr/>
        </p:nvGrpSpPr>
        <p:grpSpPr>
          <a:xfrm>
            <a:off x="1275677" y="1351852"/>
            <a:ext cx="9640645" cy="5167457"/>
            <a:chOff x="1275677" y="1351852"/>
            <a:chExt cx="9640645" cy="5167457"/>
          </a:xfrm>
        </p:grpSpPr>
        <p:pic>
          <p:nvPicPr>
            <p:cNvPr id="8" name="Picture 7">
              <a:extLst>
                <a:ext uri="{FF2B5EF4-FFF2-40B4-BE49-F238E27FC236}">
                  <a16:creationId xmlns:a16="http://schemas.microsoft.com/office/drawing/2014/main" id="{988BF6D0-51DB-4E71-DEEB-634F17728296}"/>
                </a:ext>
              </a:extLst>
            </p:cNvPr>
            <p:cNvPicPr>
              <a:picLocks noChangeAspect="1"/>
            </p:cNvPicPr>
            <p:nvPr/>
          </p:nvPicPr>
          <p:blipFill>
            <a:blip r:embed="rId3"/>
            <a:srcRect t="4163"/>
            <a:stretch>
              <a:fillRect/>
            </a:stretch>
          </p:blipFill>
          <p:spPr>
            <a:xfrm>
              <a:off x="1873702" y="3643425"/>
              <a:ext cx="8554644" cy="2875884"/>
            </a:xfrm>
            <a:prstGeom prst="rect">
              <a:avLst/>
            </a:prstGeom>
          </p:spPr>
        </p:pic>
        <p:pic>
          <p:nvPicPr>
            <p:cNvPr id="3" name="Picture 2">
              <a:extLst>
                <a:ext uri="{FF2B5EF4-FFF2-40B4-BE49-F238E27FC236}">
                  <a16:creationId xmlns:a16="http://schemas.microsoft.com/office/drawing/2014/main" id="{81E4CA5E-283E-87A2-482A-4EFF16249D7F}"/>
                </a:ext>
              </a:extLst>
            </p:cNvPr>
            <p:cNvPicPr>
              <a:picLocks noChangeAspect="1"/>
            </p:cNvPicPr>
            <p:nvPr/>
          </p:nvPicPr>
          <p:blipFill>
            <a:blip r:embed="rId4"/>
            <a:srcRect t="1" b="19777"/>
            <a:stretch>
              <a:fillRect/>
            </a:stretch>
          </p:blipFill>
          <p:spPr>
            <a:xfrm>
              <a:off x="1275677" y="1351852"/>
              <a:ext cx="9640645" cy="2277396"/>
            </a:xfrm>
            <a:prstGeom prst="rect">
              <a:avLst/>
            </a:prstGeom>
          </p:spPr>
        </p:pic>
      </p:grpSp>
      <p:sp>
        <p:nvSpPr>
          <p:cNvPr id="5" name="Rectangle 4">
            <a:extLst>
              <a:ext uri="{FF2B5EF4-FFF2-40B4-BE49-F238E27FC236}">
                <a16:creationId xmlns:a16="http://schemas.microsoft.com/office/drawing/2014/main" id="{F3887A34-6CE5-DEAF-4E75-8E802AB837CE}"/>
              </a:ext>
            </a:extLst>
          </p:cNvPr>
          <p:cNvSpPr/>
          <p:nvPr/>
        </p:nvSpPr>
        <p:spPr>
          <a:xfrm>
            <a:off x="1275677" y="1351851"/>
            <a:ext cx="9933744" cy="5167458"/>
          </a:xfrm>
          <a:prstGeom prst="rect">
            <a:avLst/>
          </a:prstGeom>
          <a:noFill/>
          <a:ln w="9525">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27188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00E5D3A-C5B5-A749-B4CA-58A2C41D3F97}"/>
              </a:ext>
            </a:extLst>
          </p:cNvPr>
          <p:cNvSpPr txBox="1"/>
          <p:nvPr/>
        </p:nvSpPr>
        <p:spPr>
          <a:xfrm>
            <a:off x="1424763" y="1667176"/>
            <a:ext cx="9271590" cy="3585597"/>
          </a:xfrm>
          <a:prstGeom prst="rect">
            <a:avLst/>
          </a:prstGeom>
          <a:noFill/>
        </p:spPr>
        <p:txBody>
          <a:bodyPr wrap="square" rtlCol="0">
            <a:spAutoFit/>
          </a:bodyPr>
          <a:lstStyle/>
          <a:p>
            <a:pPr marL="457200" indent="-457200">
              <a:buFont typeface="Arial" panose="020B0604020202020204" pitchFamily="34" charset="0"/>
              <a:buChar char="•"/>
            </a:pPr>
            <a:r>
              <a:rPr lang="en-US" sz="2900" dirty="0">
                <a:effectLst/>
                <a:latin typeface="Avenir Next LT Pro" panose="020B0504020202020204" pitchFamily="34" charset="0"/>
                <a:ea typeface="Calibri" panose="020F0502020204030204" pitchFamily="34" charset="0"/>
                <a:cs typeface="Times New Roman" panose="02020603050405020304" pitchFamily="18" charset="0"/>
              </a:rPr>
              <a:t>Who did you engage with your project? </a:t>
            </a:r>
          </a:p>
          <a:p>
            <a:endParaRPr lang="en-US" sz="800" dirty="0">
              <a:effectLst/>
              <a:latin typeface="Avenir Next LT Pro" panose="020B0504020202020204" pitchFamily="34" charset="0"/>
              <a:ea typeface="Calibri" panose="020F0502020204030204" pitchFamily="34" charset="0"/>
              <a:cs typeface="Times New Roman" panose="02020603050405020304" pitchFamily="18" charset="0"/>
            </a:endParaRPr>
          </a:p>
          <a:p>
            <a:pPr marL="457200" indent="-457200">
              <a:buFont typeface="Arial" panose="020B0604020202020204" pitchFamily="34" charset="0"/>
              <a:buChar char="•"/>
            </a:pPr>
            <a:r>
              <a:rPr lang="en-US" sz="2900" dirty="0">
                <a:effectLst/>
                <a:latin typeface="Avenir Next LT Pro" panose="020B0504020202020204" pitchFamily="34" charset="0"/>
                <a:ea typeface="Calibri" panose="020F0502020204030204" pitchFamily="34" charset="0"/>
                <a:cs typeface="Times New Roman" panose="02020603050405020304" pitchFamily="18" charset="0"/>
              </a:rPr>
              <a:t>Before you start your project, plan how you will sensitively and respectfully collect this information.</a:t>
            </a:r>
          </a:p>
          <a:p>
            <a:endParaRPr lang="en-US" sz="800" dirty="0">
              <a:effectLst/>
              <a:latin typeface="Avenir Next LT Pro" panose="020B0504020202020204" pitchFamily="34" charset="0"/>
              <a:ea typeface="Calibri" panose="020F0502020204030204" pitchFamily="34" charset="0"/>
              <a:cs typeface="Times New Roman" panose="02020603050405020304" pitchFamily="18" charset="0"/>
            </a:endParaRPr>
          </a:p>
          <a:p>
            <a:pPr marL="457200" indent="-457200">
              <a:buFont typeface="Arial" panose="020B0604020202020204" pitchFamily="34" charset="0"/>
              <a:buChar char="•"/>
            </a:pPr>
            <a:r>
              <a:rPr lang="en-US" sz="2900" dirty="0">
                <a:effectLst/>
                <a:latin typeface="Avenir Next LT Pro" panose="020B0504020202020204" pitchFamily="34" charset="0"/>
                <a:ea typeface="Calibri" panose="020F0502020204030204" pitchFamily="34" charset="0"/>
                <a:cs typeface="Times New Roman" panose="02020603050405020304" pitchFamily="18" charset="0"/>
              </a:rPr>
              <a:t>CA Department of Education school data is at </a:t>
            </a:r>
            <a:br>
              <a:rPr lang="en-US" sz="2900" dirty="0">
                <a:effectLst/>
                <a:latin typeface="Avenir Next LT Pro" panose="020B0504020202020204" pitchFamily="34" charset="0"/>
                <a:ea typeface="Calibri" panose="020F0502020204030204" pitchFamily="34" charset="0"/>
                <a:cs typeface="Times New Roman" panose="02020603050405020304" pitchFamily="18" charset="0"/>
              </a:rPr>
            </a:br>
            <a:r>
              <a:rPr lang="en-US" sz="2900" dirty="0">
                <a:effectLst/>
                <a:latin typeface="Avenir Next LT Pro" panose="020B0504020202020204" pitchFamily="34" charset="0"/>
                <a:ea typeface="Calibri" panose="020F0502020204030204" pitchFamily="34" charset="0"/>
                <a:cs typeface="Times New Roman" panose="02020603050405020304" pitchFamily="18" charset="0"/>
              </a:rPr>
              <a:t>ed-data.org and sarconline.org</a:t>
            </a:r>
          </a:p>
          <a:p>
            <a:endParaRPr lang="en-US" sz="800" dirty="0">
              <a:effectLst/>
              <a:latin typeface="Avenir Next LT Pro" panose="020B0504020202020204" pitchFamily="34" charset="0"/>
              <a:ea typeface="Calibri" panose="020F0502020204030204" pitchFamily="34" charset="0"/>
              <a:cs typeface="Times New Roman" panose="02020603050405020304" pitchFamily="18" charset="0"/>
            </a:endParaRPr>
          </a:p>
          <a:p>
            <a:pPr marL="457200" indent="-457200">
              <a:buFont typeface="Arial" panose="020B0604020202020204" pitchFamily="34" charset="0"/>
              <a:buChar char="•"/>
            </a:pPr>
            <a:r>
              <a:rPr lang="en-US" sz="2900" dirty="0">
                <a:effectLst/>
                <a:latin typeface="Avenir Next LT Pro" panose="020B0504020202020204" pitchFamily="34" charset="0"/>
                <a:ea typeface="Calibri" panose="020F0502020204030204" pitchFamily="34" charset="0"/>
                <a:cs typeface="Times New Roman" panose="02020603050405020304" pitchFamily="18" charset="0"/>
              </a:rPr>
              <a:t>What did you accomplish relative to your project’s goals and objectives?</a:t>
            </a:r>
          </a:p>
        </p:txBody>
      </p:sp>
      <p:sp>
        <p:nvSpPr>
          <p:cNvPr id="2" name="Title 1">
            <a:extLst>
              <a:ext uri="{FF2B5EF4-FFF2-40B4-BE49-F238E27FC236}">
                <a16:creationId xmlns:a16="http://schemas.microsoft.com/office/drawing/2014/main" id="{CEB787DD-9F2B-1BF3-1342-EBBCF9956602}"/>
              </a:ext>
            </a:extLst>
          </p:cNvPr>
          <p:cNvSpPr>
            <a:spLocks noGrp="1"/>
          </p:cNvSpPr>
          <p:nvPr>
            <p:ph type="title"/>
          </p:nvPr>
        </p:nvSpPr>
        <p:spPr>
          <a:xfrm>
            <a:off x="693821" y="594029"/>
            <a:ext cx="10515600" cy="757822"/>
          </a:xfrm>
        </p:spPr>
        <p:txBody>
          <a:bodyPr/>
          <a:lstStyle/>
          <a:p>
            <a:r>
              <a:rPr lang="en-US" dirty="0">
                <a:latin typeface="Avenir Next LT Pro" panose="020B0504020202020204" pitchFamily="34" charset="0"/>
              </a:rPr>
              <a:t>Final Report</a:t>
            </a:r>
          </a:p>
        </p:txBody>
      </p:sp>
    </p:spTree>
    <p:extLst>
      <p:ext uri="{BB962C8B-B14F-4D97-AF65-F5344CB8AC3E}">
        <p14:creationId xmlns:p14="http://schemas.microsoft.com/office/powerpoint/2010/main" val="3858530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512601-91D3-CAD4-5236-44F82FC7B150}"/>
            </a:ext>
          </a:extLst>
        </p:cNvPr>
        <p:cNvGrpSpPr/>
        <p:nvPr/>
      </p:nvGrpSpPr>
      <p:grpSpPr>
        <a:xfrm>
          <a:off x="0" y="0"/>
          <a:ext cx="0" cy="0"/>
          <a:chOff x="0" y="0"/>
          <a:chExt cx="0" cy="0"/>
        </a:xfrm>
      </p:grpSpPr>
      <p:pic>
        <p:nvPicPr>
          <p:cNvPr id="3" name="Picture 2" descr="Table&#10;&#10;AI-generated content may be incorrect.">
            <a:extLst>
              <a:ext uri="{FF2B5EF4-FFF2-40B4-BE49-F238E27FC236}">
                <a16:creationId xmlns:a16="http://schemas.microsoft.com/office/drawing/2014/main" id="{221AA01D-EC36-681A-0623-E32D805BC629}"/>
              </a:ext>
            </a:extLst>
          </p:cNvPr>
          <p:cNvPicPr>
            <a:picLocks noChangeAspect="1"/>
          </p:cNvPicPr>
          <p:nvPr/>
        </p:nvPicPr>
        <p:blipFill>
          <a:blip r:embed="rId3"/>
          <a:srcRect b="64031"/>
          <a:stretch>
            <a:fillRect/>
          </a:stretch>
        </p:blipFill>
        <p:spPr>
          <a:xfrm>
            <a:off x="88900" y="1582082"/>
            <a:ext cx="7989944" cy="3693835"/>
          </a:xfrm>
          <a:prstGeom prst="rect">
            <a:avLst/>
          </a:prstGeom>
        </p:spPr>
      </p:pic>
      <p:sp>
        <p:nvSpPr>
          <p:cNvPr id="2" name="TextBox 1">
            <a:extLst>
              <a:ext uri="{FF2B5EF4-FFF2-40B4-BE49-F238E27FC236}">
                <a16:creationId xmlns:a16="http://schemas.microsoft.com/office/drawing/2014/main" id="{0CE3117F-8A68-BA51-2963-5EE1FE427A14}"/>
              </a:ext>
            </a:extLst>
          </p:cNvPr>
          <p:cNvSpPr txBox="1"/>
          <p:nvPr/>
        </p:nvSpPr>
        <p:spPr>
          <a:xfrm>
            <a:off x="8636000" y="976032"/>
            <a:ext cx="3279886" cy="4832092"/>
          </a:xfrm>
          <a:prstGeom prst="rect">
            <a:avLst/>
          </a:prstGeom>
          <a:noFill/>
        </p:spPr>
        <p:txBody>
          <a:bodyPr wrap="square" rtlCol="0">
            <a:spAutoFit/>
          </a:bodyPr>
          <a:lstStyle/>
          <a:p>
            <a:pPr>
              <a:spcAft>
                <a:spcPts val="1200"/>
              </a:spcAft>
            </a:pPr>
            <a:r>
              <a:rPr lang="en-US" sz="3200" b="1" dirty="0">
                <a:solidFill>
                  <a:schemeClr val="tx2"/>
                </a:solidFill>
                <a:latin typeface="Avenir Next LT Pro" panose="020B0504020202020204" pitchFamily="34" charset="0"/>
              </a:rPr>
              <a:t>Payee Data Record Form </a:t>
            </a:r>
          </a:p>
          <a:p>
            <a:pPr>
              <a:spcAft>
                <a:spcPts val="1200"/>
              </a:spcAft>
            </a:pPr>
            <a:r>
              <a:rPr lang="en-US" sz="2800" dirty="0">
                <a:solidFill>
                  <a:schemeClr val="tx2"/>
                </a:solidFill>
                <a:latin typeface="Avenir Next LT Pro" panose="020B0504020202020204" pitchFamily="34" charset="0"/>
              </a:rPr>
              <a:t>“Name” refers to the </a:t>
            </a:r>
            <a:r>
              <a:rPr lang="en-US" sz="2800" b="1" dirty="0">
                <a:solidFill>
                  <a:schemeClr val="tx2"/>
                </a:solidFill>
                <a:latin typeface="Avenir Next LT Pro" panose="020B0504020202020204" pitchFamily="34" charset="0"/>
              </a:rPr>
              <a:t>organization name</a:t>
            </a:r>
            <a:r>
              <a:rPr lang="en-US" sz="2800" dirty="0">
                <a:solidFill>
                  <a:schemeClr val="tx2"/>
                </a:solidFill>
                <a:latin typeface="Avenir Next LT Pro" panose="020B0504020202020204" pitchFamily="34" charset="0"/>
              </a:rPr>
              <a:t>.</a:t>
            </a:r>
          </a:p>
          <a:p>
            <a:r>
              <a:rPr lang="en-US" sz="2800" dirty="0">
                <a:solidFill>
                  <a:schemeClr val="tx2"/>
                </a:solidFill>
                <a:latin typeface="Avenir Next LT Pro" panose="020B0504020202020204" pitchFamily="34" charset="0"/>
              </a:rPr>
              <a:t>Leave this second row blank if your organization does not do business by another name.</a:t>
            </a:r>
          </a:p>
        </p:txBody>
      </p:sp>
      <p:sp>
        <p:nvSpPr>
          <p:cNvPr id="5" name="Rectangle 4">
            <a:extLst>
              <a:ext uri="{FF2B5EF4-FFF2-40B4-BE49-F238E27FC236}">
                <a16:creationId xmlns:a16="http://schemas.microsoft.com/office/drawing/2014/main" id="{C1D6A36B-4192-3970-AB34-8EBDDE40CEA5}"/>
              </a:ext>
            </a:extLst>
          </p:cNvPr>
          <p:cNvSpPr/>
          <p:nvPr/>
        </p:nvSpPr>
        <p:spPr>
          <a:xfrm>
            <a:off x="276114" y="2527300"/>
            <a:ext cx="7712186" cy="355599"/>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E1F47F1-0119-261E-3CA2-9676E9CC6B3F}"/>
              </a:ext>
            </a:extLst>
          </p:cNvPr>
          <p:cNvSpPr/>
          <p:nvPr/>
        </p:nvSpPr>
        <p:spPr>
          <a:xfrm>
            <a:off x="276114" y="2895599"/>
            <a:ext cx="7712186" cy="355599"/>
          </a:xfrm>
          <a:prstGeom prst="rect">
            <a:avLst/>
          </a:prstGeom>
          <a:noFill/>
          <a:ln w="38100">
            <a:solidFill>
              <a:srgbClr val="022E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12D8EE7F-CE13-76F1-E500-46500AC1204A}"/>
              </a:ext>
            </a:extLst>
          </p:cNvPr>
          <p:cNvCxnSpPr>
            <a:cxnSpLocks/>
          </p:cNvCxnSpPr>
          <p:nvPr/>
        </p:nvCxnSpPr>
        <p:spPr>
          <a:xfrm flipH="1">
            <a:off x="8078844" y="2425700"/>
            <a:ext cx="646056" cy="279399"/>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29D0E887-835C-5942-A0F3-8F7BF594BB3E}"/>
              </a:ext>
            </a:extLst>
          </p:cNvPr>
          <p:cNvCxnSpPr>
            <a:cxnSpLocks/>
          </p:cNvCxnSpPr>
          <p:nvPr/>
        </p:nvCxnSpPr>
        <p:spPr>
          <a:xfrm flipH="1" flipV="1">
            <a:off x="8078844" y="3136897"/>
            <a:ext cx="557156" cy="571503"/>
          </a:xfrm>
          <a:prstGeom prst="straightConnector1">
            <a:avLst/>
          </a:prstGeom>
          <a:ln>
            <a:solidFill>
              <a:srgbClr val="022E8F"/>
            </a:solidFill>
            <a:tailEnd type="triangle"/>
          </a:ln>
        </p:spPr>
        <p:style>
          <a:lnRef idx="2">
            <a:schemeClr val="accent1"/>
          </a:lnRef>
          <a:fillRef idx="0">
            <a:schemeClr val="accent1"/>
          </a:fillRef>
          <a:effectRef idx="1">
            <a:schemeClr val="accent1"/>
          </a:effectRef>
          <a:fontRef idx="minor">
            <a:schemeClr val="tx1"/>
          </a:fontRef>
        </p:style>
      </p:cxnSp>
      <p:sp>
        <p:nvSpPr>
          <p:cNvPr id="4" name="Rectangle 3">
            <a:extLst>
              <a:ext uri="{FF2B5EF4-FFF2-40B4-BE49-F238E27FC236}">
                <a16:creationId xmlns:a16="http://schemas.microsoft.com/office/drawing/2014/main" id="{63C55D23-1C8D-0513-D567-AE374F06DE78}"/>
              </a:ext>
            </a:extLst>
          </p:cNvPr>
          <p:cNvSpPr/>
          <p:nvPr/>
        </p:nvSpPr>
        <p:spPr>
          <a:xfrm>
            <a:off x="276114" y="3998025"/>
            <a:ext cx="7712186" cy="1277892"/>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Left 6">
            <a:extLst>
              <a:ext uri="{FF2B5EF4-FFF2-40B4-BE49-F238E27FC236}">
                <a16:creationId xmlns:a16="http://schemas.microsoft.com/office/drawing/2014/main" id="{8EAD2C7A-EA14-BDE6-8023-819A6F3B5B41}"/>
              </a:ext>
            </a:extLst>
          </p:cNvPr>
          <p:cNvSpPr/>
          <p:nvPr/>
        </p:nvSpPr>
        <p:spPr>
          <a:xfrm>
            <a:off x="5692322" y="4880759"/>
            <a:ext cx="1175657" cy="142504"/>
          </a:xfrm>
          <a:prstGeom prst="leftArrow">
            <a:avLst/>
          </a:prstGeom>
          <a:solidFill>
            <a:srgbClr val="FFC000"/>
          </a:solidFill>
          <a:ln>
            <a:solidFill>
              <a:srgbClr val="E69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4595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4" grpId="0" animBg="1"/>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97CCB6-4DAB-65D0-7963-FB2BE482B635}"/>
              </a:ext>
            </a:extLst>
          </p:cNvPr>
          <p:cNvPicPr>
            <a:picLocks noChangeAspect="1"/>
          </p:cNvPicPr>
          <p:nvPr/>
        </p:nvPicPr>
        <p:blipFill>
          <a:blip r:embed="rId3"/>
          <a:srcRect l="4771"/>
          <a:stretch>
            <a:fillRect/>
          </a:stretch>
        </p:blipFill>
        <p:spPr>
          <a:xfrm>
            <a:off x="278268" y="1675929"/>
            <a:ext cx="11635464" cy="4588042"/>
          </a:xfrm>
          <a:prstGeom prst="rect">
            <a:avLst/>
          </a:prstGeom>
          <a:ln>
            <a:solidFill>
              <a:schemeClr val="bg1">
                <a:lumMod val="85000"/>
              </a:schemeClr>
            </a:solidFill>
          </a:ln>
        </p:spPr>
      </p:pic>
      <p:sp>
        <p:nvSpPr>
          <p:cNvPr id="2" name="Title 1">
            <a:extLst>
              <a:ext uri="{FF2B5EF4-FFF2-40B4-BE49-F238E27FC236}">
                <a16:creationId xmlns:a16="http://schemas.microsoft.com/office/drawing/2014/main" id="{41D6FDA0-F1E5-E32E-F813-6C000A70E858}"/>
              </a:ext>
            </a:extLst>
          </p:cNvPr>
          <p:cNvSpPr>
            <a:spLocks noGrp="1"/>
          </p:cNvSpPr>
          <p:nvPr>
            <p:ph type="title"/>
          </p:nvPr>
        </p:nvSpPr>
        <p:spPr>
          <a:xfrm>
            <a:off x="693821" y="594029"/>
            <a:ext cx="10515600" cy="757822"/>
          </a:xfrm>
        </p:spPr>
        <p:txBody>
          <a:bodyPr/>
          <a:lstStyle/>
          <a:p>
            <a:r>
              <a:rPr lang="en-US" dirty="0">
                <a:latin typeface="Avenir Next LT Pro" panose="020B0504020202020204" pitchFamily="34" charset="0"/>
              </a:rPr>
              <a:t>Final Report</a:t>
            </a:r>
          </a:p>
        </p:txBody>
      </p:sp>
    </p:spTree>
    <p:extLst>
      <p:ext uri="{BB962C8B-B14F-4D97-AF65-F5344CB8AC3E}">
        <p14:creationId xmlns:p14="http://schemas.microsoft.com/office/powerpoint/2010/main" val="37756423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B374503-D733-0975-E67B-E92988FD77A2}"/>
              </a:ext>
            </a:extLst>
          </p:cNvPr>
          <p:cNvPicPr>
            <a:picLocks noChangeAspect="1"/>
          </p:cNvPicPr>
          <p:nvPr/>
        </p:nvPicPr>
        <p:blipFill>
          <a:blip r:embed="rId3"/>
          <a:stretch>
            <a:fillRect/>
          </a:stretch>
        </p:blipFill>
        <p:spPr>
          <a:xfrm>
            <a:off x="1086660" y="1659027"/>
            <a:ext cx="10018680" cy="4900913"/>
          </a:xfrm>
          <a:prstGeom prst="rect">
            <a:avLst/>
          </a:prstGeom>
          <a:ln>
            <a:solidFill>
              <a:schemeClr val="bg1">
                <a:lumMod val="85000"/>
              </a:schemeClr>
            </a:solidFill>
          </a:ln>
        </p:spPr>
      </p:pic>
      <p:sp>
        <p:nvSpPr>
          <p:cNvPr id="2" name="Title 1">
            <a:extLst>
              <a:ext uri="{FF2B5EF4-FFF2-40B4-BE49-F238E27FC236}">
                <a16:creationId xmlns:a16="http://schemas.microsoft.com/office/drawing/2014/main" id="{A372A5F0-3350-03F0-5017-2F5E8304778A}"/>
              </a:ext>
            </a:extLst>
          </p:cNvPr>
          <p:cNvSpPr>
            <a:spLocks noGrp="1"/>
          </p:cNvSpPr>
          <p:nvPr>
            <p:ph type="title"/>
          </p:nvPr>
        </p:nvSpPr>
        <p:spPr>
          <a:xfrm>
            <a:off x="693821" y="594029"/>
            <a:ext cx="10515600" cy="757822"/>
          </a:xfrm>
        </p:spPr>
        <p:txBody>
          <a:bodyPr/>
          <a:lstStyle/>
          <a:p>
            <a:r>
              <a:rPr lang="en-US" dirty="0">
                <a:latin typeface="Avenir Next LT Pro" panose="020B0504020202020204" pitchFamily="34" charset="0"/>
              </a:rPr>
              <a:t>Final Report</a:t>
            </a:r>
          </a:p>
        </p:txBody>
      </p:sp>
    </p:spTree>
    <p:extLst>
      <p:ext uri="{BB962C8B-B14F-4D97-AF65-F5344CB8AC3E}">
        <p14:creationId xmlns:p14="http://schemas.microsoft.com/office/powerpoint/2010/main" val="5762932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5A981E-A3B4-B910-CF99-84049E0E1A74}"/>
            </a:ext>
          </a:extLst>
        </p:cNvPr>
        <p:cNvGrpSpPr/>
        <p:nvPr/>
      </p:nvGrpSpPr>
      <p:grpSpPr>
        <a:xfrm>
          <a:off x="0" y="0"/>
          <a:ext cx="0" cy="0"/>
          <a:chOff x="0" y="0"/>
          <a:chExt cx="0" cy="0"/>
        </a:xfrm>
      </p:grpSpPr>
      <p:sp>
        <p:nvSpPr>
          <p:cNvPr id="17" name="Oval 16">
            <a:extLst>
              <a:ext uri="{FF2B5EF4-FFF2-40B4-BE49-F238E27FC236}">
                <a16:creationId xmlns:a16="http://schemas.microsoft.com/office/drawing/2014/main" id="{07EA3264-747A-D7C8-184C-C27F50E2C508}"/>
              </a:ext>
            </a:extLst>
          </p:cNvPr>
          <p:cNvSpPr/>
          <p:nvPr/>
        </p:nvSpPr>
        <p:spPr>
          <a:xfrm>
            <a:off x="548601" y="2294689"/>
            <a:ext cx="1764631" cy="1684421"/>
          </a:xfrm>
          <a:prstGeom prst="ellipse">
            <a:avLst/>
          </a:prstGeom>
          <a:noFill/>
          <a:ln w="76200">
            <a:solidFill>
              <a:srgbClr val="009E7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Dollar outline">
            <a:extLst>
              <a:ext uri="{FF2B5EF4-FFF2-40B4-BE49-F238E27FC236}">
                <a16:creationId xmlns:a16="http://schemas.microsoft.com/office/drawing/2014/main" id="{1730982E-81A0-64F3-F771-B4FC9A822555}"/>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304986" y="2679700"/>
            <a:ext cx="914400" cy="914400"/>
          </a:xfrm>
          <a:prstGeom prst="rect">
            <a:avLst/>
          </a:prstGeom>
        </p:spPr>
      </p:pic>
      <p:pic>
        <p:nvPicPr>
          <p:cNvPr id="7" name="Graphic 6" descr="Document outline">
            <a:extLst>
              <a:ext uri="{FF2B5EF4-FFF2-40B4-BE49-F238E27FC236}">
                <a16:creationId xmlns:a16="http://schemas.microsoft.com/office/drawing/2014/main" id="{B28ED063-C27A-E917-0093-F2EF7C6CEE5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638798" y="2679700"/>
            <a:ext cx="914400" cy="914400"/>
          </a:xfrm>
          <a:prstGeom prst="rect">
            <a:avLst/>
          </a:prstGeom>
        </p:spPr>
      </p:pic>
      <p:pic>
        <p:nvPicPr>
          <p:cNvPr id="9" name="Graphic 8" descr="Signature outline">
            <a:extLst>
              <a:ext uri="{FF2B5EF4-FFF2-40B4-BE49-F238E27FC236}">
                <a16:creationId xmlns:a16="http://schemas.microsoft.com/office/drawing/2014/main" id="{36E6729F-999A-3472-69F3-3CEA441E22B0}"/>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73718" y="2679700"/>
            <a:ext cx="914400" cy="914400"/>
          </a:xfrm>
          <a:prstGeom prst="rect">
            <a:avLst/>
          </a:prstGeom>
        </p:spPr>
      </p:pic>
      <p:sp>
        <p:nvSpPr>
          <p:cNvPr id="14" name="Oval 13">
            <a:extLst>
              <a:ext uri="{FF2B5EF4-FFF2-40B4-BE49-F238E27FC236}">
                <a16:creationId xmlns:a16="http://schemas.microsoft.com/office/drawing/2014/main" id="{5F2AB8F6-0EFD-7869-263D-798B625FE86D}"/>
              </a:ext>
            </a:extLst>
          </p:cNvPr>
          <p:cNvSpPr/>
          <p:nvPr/>
        </p:nvSpPr>
        <p:spPr>
          <a:xfrm>
            <a:off x="2879870" y="2294689"/>
            <a:ext cx="1764631" cy="1684421"/>
          </a:xfrm>
          <a:prstGeom prst="ellipse">
            <a:avLst/>
          </a:prstGeom>
          <a:noFill/>
          <a:ln w="76200">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B4C4B2B-59FF-EF89-69A8-17D1DA820920}"/>
              </a:ext>
            </a:extLst>
          </p:cNvPr>
          <p:cNvSpPr/>
          <p:nvPr/>
        </p:nvSpPr>
        <p:spPr>
          <a:xfrm>
            <a:off x="5213684" y="2294689"/>
            <a:ext cx="1764631" cy="1684421"/>
          </a:xfrm>
          <a:prstGeom prst="ellipse">
            <a:avLst/>
          </a:prstGeom>
          <a:noFill/>
          <a:ln w="76200">
            <a:solidFill>
              <a:srgbClr val="E69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96B7AB1-54F8-0EE5-D784-750997C528D2}"/>
              </a:ext>
            </a:extLst>
          </p:cNvPr>
          <p:cNvSpPr/>
          <p:nvPr/>
        </p:nvSpPr>
        <p:spPr>
          <a:xfrm>
            <a:off x="9881314" y="2294689"/>
            <a:ext cx="1764631" cy="1684421"/>
          </a:xfrm>
          <a:prstGeom prst="ellipse">
            <a:avLst/>
          </a:prstGeom>
          <a:noFill/>
          <a:ln w="76200">
            <a:solidFill>
              <a:srgbClr val="022E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0892B171-1317-93FF-E5DE-117A797ACEB4}"/>
              </a:ext>
            </a:extLst>
          </p:cNvPr>
          <p:cNvSpPr txBox="1"/>
          <p:nvPr/>
        </p:nvSpPr>
        <p:spPr>
          <a:xfrm>
            <a:off x="368125" y="4221706"/>
            <a:ext cx="2125581" cy="953986"/>
          </a:xfrm>
          <a:prstGeom prst="rect">
            <a:avLst/>
          </a:prstGeom>
          <a:noFill/>
        </p:spPr>
        <p:txBody>
          <a:bodyPr wrap="square" rtlCol="0">
            <a:spAutoFit/>
          </a:bodyPr>
          <a:lstStyle/>
          <a:p>
            <a:pPr algn="ctr"/>
            <a:r>
              <a:rPr lang="en-US" sz="2800" b="1" dirty="0">
                <a:solidFill>
                  <a:srgbClr val="009E73"/>
                </a:solidFill>
                <a:latin typeface="Avenir Next LT Pro" panose="020B0504020202020204" pitchFamily="34" charset="0"/>
              </a:rPr>
              <a:t>Grant Agreement</a:t>
            </a:r>
          </a:p>
        </p:txBody>
      </p:sp>
      <p:sp>
        <p:nvSpPr>
          <p:cNvPr id="20" name="TextBox 19">
            <a:extLst>
              <a:ext uri="{FF2B5EF4-FFF2-40B4-BE49-F238E27FC236}">
                <a16:creationId xmlns:a16="http://schemas.microsoft.com/office/drawing/2014/main" id="{A10FEA8A-6070-B58F-32E7-0286D14C277F}"/>
              </a:ext>
            </a:extLst>
          </p:cNvPr>
          <p:cNvSpPr txBox="1"/>
          <p:nvPr/>
        </p:nvSpPr>
        <p:spPr>
          <a:xfrm>
            <a:off x="2765760" y="4221706"/>
            <a:ext cx="1992853" cy="1384995"/>
          </a:xfrm>
          <a:prstGeom prst="rect">
            <a:avLst/>
          </a:prstGeom>
          <a:noFill/>
        </p:spPr>
        <p:txBody>
          <a:bodyPr wrap="none" rtlCol="0">
            <a:spAutoFit/>
          </a:bodyPr>
          <a:lstStyle/>
          <a:p>
            <a:pPr algn="ctr"/>
            <a:r>
              <a:rPr lang="en-US" sz="2800" b="1" dirty="0">
                <a:solidFill>
                  <a:schemeClr val="tx2">
                    <a:lumMod val="50000"/>
                    <a:lumOff val="50000"/>
                  </a:schemeClr>
                </a:solidFill>
                <a:latin typeface="Avenir Next LT Pro" panose="020B0504020202020204" pitchFamily="34" charset="0"/>
              </a:rPr>
              <a:t>Invoices &amp;</a:t>
            </a:r>
          </a:p>
          <a:p>
            <a:pPr algn="ctr"/>
            <a:r>
              <a:rPr lang="en-US" sz="2800" b="1" dirty="0">
                <a:solidFill>
                  <a:schemeClr val="tx2">
                    <a:lumMod val="50000"/>
                    <a:lumOff val="50000"/>
                  </a:schemeClr>
                </a:solidFill>
                <a:latin typeface="Avenir Next LT Pro" panose="020B0504020202020204" pitchFamily="34" charset="0"/>
              </a:rPr>
              <a:t>Advance</a:t>
            </a:r>
          </a:p>
          <a:p>
            <a:pPr algn="ctr"/>
            <a:r>
              <a:rPr lang="en-US" sz="2800" b="1" dirty="0">
                <a:solidFill>
                  <a:schemeClr val="tx2">
                    <a:lumMod val="50000"/>
                    <a:lumOff val="50000"/>
                  </a:schemeClr>
                </a:solidFill>
                <a:latin typeface="Avenir Next LT Pro" panose="020B0504020202020204" pitchFamily="34" charset="0"/>
              </a:rPr>
              <a:t>Payments</a:t>
            </a:r>
          </a:p>
        </p:txBody>
      </p:sp>
      <p:sp>
        <p:nvSpPr>
          <p:cNvPr id="21" name="TextBox 20">
            <a:extLst>
              <a:ext uri="{FF2B5EF4-FFF2-40B4-BE49-F238E27FC236}">
                <a16:creationId xmlns:a16="http://schemas.microsoft.com/office/drawing/2014/main" id="{AAD0562E-34D4-4059-F49B-9BE410B13FE6}"/>
              </a:ext>
            </a:extLst>
          </p:cNvPr>
          <p:cNvSpPr txBox="1"/>
          <p:nvPr/>
        </p:nvSpPr>
        <p:spPr>
          <a:xfrm>
            <a:off x="5326751" y="4221706"/>
            <a:ext cx="1538498" cy="523220"/>
          </a:xfrm>
          <a:prstGeom prst="rect">
            <a:avLst/>
          </a:prstGeom>
          <a:noFill/>
        </p:spPr>
        <p:txBody>
          <a:bodyPr wrap="none" rtlCol="0">
            <a:spAutoFit/>
          </a:bodyPr>
          <a:lstStyle/>
          <a:p>
            <a:pPr algn="ctr"/>
            <a:r>
              <a:rPr lang="en-US" sz="2800" b="1" dirty="0">
                <a:solidFill>
                  <a:srgbClr val="E69F00"/>
                </a:solidFill>
                <a:latin typeface="Avenir Next LT Pro" panose="020B0504020202020204" pitchFamily="34" charset="0"/>
              </a:rPr>
              <a:t>Reports</a:t>
            </a:r>
          </a:p>
        </p:txBody>
      </p:sp>
      <p:sp>
        <p:nvSpPr>
          <p:cNvPr id="22" name="TextBox 21">
            <a:extLst>
              <a:ext uri="{FF2B5EF4-FFF2-40B4-BE49-F238E27FC236}">
                <a16:creationId xmlns:a16="http://schemas.microsoft.com/office/drawing/2014/main" id="{4BAE6C95-A227-957B-71A9-BC93346AC988}"/>
              </a:ext>
            </a:extLst>
          </p:cNvPr>
          <p:cNvSpPr txBox="1"/>
          <p:nvPr/>
        </p:nvSpPr>
        <p:spPr>
          <a:xfrm>
            <a:off x="9881314" y="4221585"/>
            <a:ext cx="1764631" cy="954107"/>
          </a:xfrm>
          <a:prstGeom prst="rect">
            <a:avLst/>
          </a:prstGeom>
          <a:noFill/>
        </p:spPr>
        <p:txBody>
          <a:bodyPr wrap="square" rtlCol="0">
            <a:spAutoFit/>
          </a:bodyPr>
          <a:lstStyle/>
          <a:p>
            <a:pPr algn="ctr"/>
            <a:r>
              <a:rPr lang="en-US" sz="2800" b="1" dirty="0">
                <a:solidFill>
                  <a:srgbClr val="022E8F"/>
                </a:solidFill>
                <a:latin typeface="Avenir Next LT Pro" panose="020B0504020202020204" pitchFamily="34" charset="0"/>
              </a:rPr>
              <a:t>Project Delivery</a:t>
            </a:r>
          </a:p>
        </p:txBody>
      </p:sp>
      <p:pic>
        <p:nvPicPr>
          <p:cNvPr id="27" name="Graphic 26" descr="Whale outline">
            <a:extLst>
              <a:ext uri="{FF2B5EF4-FFF2-40B4-BE49-F238E27FC236}">
                <a16:creationId xmlns:a16="http://schemas.microsoft.com/office/drawing/2014/main" id="{DC877A20-F5EF-E55A-ACFF-84F1B094FDC7}"/>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7972613" y="2679700"/>
            <a:ext cx="914400" cy="914400"/>
          </a:xfrm>
          <a:prstGeom prst="rect">
            <a:avLst/>
          </a:prstGeom>
        </p:spPr>
      </p:pic>
      <p:sp>
        <p:nvSpPr>
          <p:cNvPr id="28" name="Oval 27">
            <a:extLst>
              <a:ext uri="{FF2B5EF4-FFF2-40B4-BE49-F238E27FC236}">
                <a16:creationId xmlns:a16="http://schemas.microsoft.com/office/drawing/2014/main" id="{C0CF5C22-F4EF-E591-7F1B-7DCF84371C19}"/>
              </a:ext>
            </a:extLst>
          </p:cNvPr>
          <p:cNvSpPr/>
          <p:nvPr/>
        </p:nvSpPr>
        <p:spPr>
          <a:xfrm>
            <a:off x="7547499" y="2294689"/>
            <a:ext cx="1764631" cy="1684421"/>
          </a:xfrm>
          <a:prstGeom prst="ellipse">
            <a:avLst/>
          </a:prstGeom>
          <a:noFill/>
          <a:ln w="76200">
            <a:solidFill>
              <a:srgbClr val="CC79A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C79A7"/>
              </a:solidFill>
            </a:endParaRPr>
          </a:p>
        </p:txBody>
      </p:sp>
      <p:sp>
        <p:nvSpPr>
          <p:cNvPr id="29" name="TextBox 28">
            <a:extLst>
              <a:ext uri="{FF2B5EF4-FFF2-40B4-BE49-F238E27FC236}">
                <a16:creationId xmlns:a16="http://schemas.microsoft.com/office/drawing/2014/main" id="{CAD8D75B-D70E-601B-1026-77297A39574A}"/>
              </a:ext>
            </a:extLst>
          </p:cNvPr>
          <p:cNvSpPr txBox="1"/>
          <p:nvPr/>
        </p:nvSpPr>
        <p:spPr>
          <a:xfrm>
            <a:off x="7524277" y="4221584"/>
            <a:ext cx="1764631" cy="954107"/>
          </a:xfrm>
          <a:prstGeom prst="rect">
            <a:avLst/>
          </a:prstGeom>
          <a:noFill/>
        </p:spPr>
        <p:txBody>
          <a:bodyPr wrap="square" rtlCol="0">
            <a:spAutoFit/>
          </a:bodyPr>
          <a:lstStyle/>
          <a:p>
            <a:pPr algn="ctr"/>
            <a:r>
              <a:rPr lang="en-US" sz="2800" b="1" dirty="0">
                <a:solidFill>
                  <a:srgbClr val="CC79A7"/>
                </a:solidFill>
                <a:latin typeface="Avenir Next LT Pro" panose="020B0504020202020204" pitchFamily="34" charset="0"/>
              </a:rPr>
              <a:t>Funding</a:t>
            </a:r>
          </a:p>
          <a:p>
            <a:pPr algn="ctr"/>
            <a:r>
              <a:rPr lang="en-US" sz="2800" b="1" dirty="0">
                <a:solidFill>
                  <a:srgbClr val="CC79A7"/>
                </a:solidFill>
                <a:latin typeface="Avenir Next LT Pro" panose="020B0504020202020204" pitchFamily="34" charset="0"/>
              </a:rPr>
              <a:t>Credit</a:t>
            </a:r>
          </a:p>
        </p:txBody>
      </p:sp>
      <p:sp>
        <p:nvSpPr>
          <p:cNvPr id="3" name="Arrow: Down 2">
            <a:extLst>
              <a:ext uri="{FF2B5EF4-FFF2-40B4-BE49-F238E27FC236}">
                <a16:creationId xmlns:a16="http://schemas.microsoft.com/office/drawing/2014/main" id="{3EC38A8B-73A3-E9D4-93F6-B95243096982}"/>
              </a:ext>
            </a:extLst>
          </p:cNvPr>
          <p:cNvSpPr/>
          <p:nvPr/>
        </p:nvSpPr>
        <p:spPr>
          <a:xfrm>
            <a:off x="7949392" y="665140"/>
            <a:ext cx="914400" cy="1387075"/>
          </a:xfrm>
          <a:prstGeom prst="downArrow">
            <a:avLst/>
          </a:prstGeom>
          <a:solidFill>
            <a:srgbClr val="CC79A7"/>
          </a:solidFill>
          <a:ln>
            <a:solidFill>
              <a:srgbClr val="CC79A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descr="Wave outline">
            <a:extLst>
              <a:ext uri="{FF2B5EF4-FFF2-40B4-BE49-F238E27FC236}">
                <a16:creationId xmlns:a16="http://schemas.microsoft.com/office/drawing/2014/main" id="{9F28271F-B2F5-EE06-4C2F-B20CADDEA9AB}"/>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0306429" y="2679699"/>
            <a:ext cx="914400" cy="914400"/>
          </a:xfrm>
          <a:prstGeom prst="rect">
            <a:avLst/>
          </a:prstGeom>
        </p:spPr>
      </p:pic>
    </p:spTree>
    <p:extLst>
      <p:ext uri="{BB962C8B-B14F-4D97-AF65-F5344CB8AC3E}">
        <p14:creationId xmlns:p14="http://schemas.microsoft.com/office/powerpoint/2010/main" val="24388428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0B3C44-CF22-FE87-6292-C6F0DCBB216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AC1441A-0EB0-34CA-499D-4119FD3F0686}"/>
              </a:ext>
            </a:extLst>
          </p:cNvPr>
          <p:cNvPicPr>
            <a:picLocks noChangeAspect="1"/>
          </p:cNvPicPr>
          <p:nvPr/>
        </p:nvPicPr>
        <p:blipFill>
          <a:blip r:embed="rId3"/>
          <a:srcRect t="26036"/>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47963C7D-31BD-7867-A2CA-14C1581BAE77}"/>
              </a:ext>
            </a:extLst>
          </p:cNvPr>
          <p:cNvSpPr/>
          <p:nvPr/>
        </p:nvSpPr>
        <p:spPr>
          <a:xfrm>
            <a:off x="269823" y="3801978"/>
            <a:ext cx="11587397" cy="2903621"/>
          </a:xfrm>
          <a:prstGeom prst="roundRect">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8864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33C652D-39A6-AC74-77C7-DA18385E9E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0491" y="673768"/>
            <a:ext cx="9111018" cy="305598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3711B7BB-3B3F-935C-B6D2-7081E07C69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8446" y="3729755"/>
            <a:ext cx="2695108" cy="2695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9942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CE72B6E-84A0-379D-BD95-1C686FDBC61B}"/>
              </a:ext>
            </a:extLst>
          </p:cNvPr>
          <p:cNvSpPr txBox="1"/>
          <p:nvPr/>
        </p:nvSpPr>
        <p:spPr>
          <a:xfrm>
            <a:off x="787399" y="1933763"/>
            <a:ext cx="10422021" cy="3539430"/>
          </a:xfrm>
          <a:prstGeom prst="rect">
            <a:avLst/>
          </a:prstGeom>
          <a:noFill/>
        </p:spPr>
        <p:txBody>
          <a:bodyPr wrap="square" rtlCol="0">
            <a:spAutoFit/>
          </a:bodyPr>
          <a:lstStyle/>
          <a:p>
            <a:r>
              <a:rPr lang="en-US" sz="3200" dirty="0">
                <a:solidFill>
                  <a:schemeClr val="tx2"/>
                </a:solidFill>
                <a:latin typeface="Avenir Next LT Pro" panose="020B0504020202020204" pitchFamily="34" charset="0"/>
              </a:rPr>
              <a:t>You must give credit to the Coastal Commission’s Whale Tail Grant </a:t>
            </a:r>
            <a:r>
              <a:rPr lang="en-US" sz="3200" b="1" dirty="0">
                <a:solidFill>
                  <a:schemeClr val="tx2"/>
                </a:solidFill>
                <a:latin typeface="Avenir Next LT Pro" panose="020B0504020202020204" pitchFamily="34" charset="0"/>
              </a:rPr>
              <a:t>and</a:t>
            </a:r>
            <a:r>
              <a:rPr lang="en-US" sz="3200" dirty="0">
                <a:solidFill>
                  <a:schemeClr val="tx2"/>
                </a:solidFill>
                <a:latin typeface="Avenir Next LT Pro" panose="020B0504020202020204" pitchFamily="34" charset="0"/>
              </a:rPr>
              <a:t> the Ocean Protection Council on:</a:t>
            </a:r>
          </a:p>
          <a:p>
            <a:pPr marL="914400" lvl="1" indent="-457200">
              <a:buFont typeface="Arial" panose="020B0604020202020204" pitchFamily="34" charset="0"/>
              <a:buChar char="•"/>
            </a:pPr>
            <a:r>
              <a:rPr lang="en-US" sz="3200" dirty="0">
                <a:solidFill>
                  <a:schemeClr val="tx2"/>
                </a:solidFill>
                <a:effectLst/>
                <a:latin typeface="Avenir Next LT Pro" panose="020B0504020202020204" pitchFamily="34" charset="0"/>
                <a:ea typeface="Calibri" panose="020F0502020204030204" pitchFamily="34" charset="0"/>
                <a:cs typeface="Times New Roman" panose="02020603050405020304" pitchFamily="18" charset="0"/>
              </a:rPr>
              <a:t>flyers</a:t>
            </a:r>
          </a:p>
          <a:p>
            <a:pPr marL="914400" lvl="1" indent="-457200">
              <a:buFont typeface="Arial" panose="020B0604020202020204" pitchFamily="34" charset="0"/>
              <a:buChar char="•"/>
            </a:pPr>
            <a:r>
              <a:rPr lang="en-US" sz="3200" dirty="0">
                <a:solidFill>
                  <a:schemeClr val="tx2"/>
                </a:solidFill>
                <a:effectLst/>
                <a:latin typeface="Avenir Next LT Pro" panose="020B0504020202020204" pitchFamily="34" charset="0"/>
                <a:ea typeface="Calibri" panose="020F0502020204030204" pitchFamily="34" charset="0"/>
                <a:cs typeface="Times New Roman" panose="02020603050405020304" pitchFamily="18" charset="0"/>
              </a:rPr>
              <a:t>email announcements</a:t>
            </a:r>
          </a:p>
          <a:p>
            <a:pPr marL="914400" lvl="1" indent="-457200">
              <a:buFont typeface="Arial" panose="020B0604020202020204" pitchFamily="34" charset="0"/>
              <a:buChar char="•"/>
            </a:pPr>
            <a:r>
              <a:rPr lang="en-US" sz="3200" dirty="0">
                <a:solidFill>
                  <a:schemeClr val="tx2"/>
                </a:solidFill>
                <a:effectLst/>
                <a:latin typeface="Avenir Next LT Pro" panose="020B0504020202020204" pitchFamily="34" charset="0"/>
                <a:ea typeface="Calibri" panose="020F0502020204030204" pitchFamily="34" charset="0"/>
                <a:cs typeface="Times New Roman" panose="02020603050405020304" pitchFamily="18" charset="0"/>
              </a:rPr>
              <a:t>social posts</a:t>
            </a:r>
          </a:p>
          <a:p>
            <a:pPr marL="914400" lvl="1" indent="-457200">
              <a:buFont typeface="Arial" panose="020B0604020202020204" pitchFamily="34" charset="0"/>
              <a:buChar char="•"/>
            </a:pPr>
            <a:r>
              <a:rPr lang="en-US" sz="3200" dirty="0">
                <a:solidFill>
                  <a:schemeClr val="tx2"/>
                </a:solidFill>
                <a:effectLst/>
                <a:latin typeface="Avenir Next LT Pro" panose="020B0504020202020204" pitchFamily="34" charset="0"/>
                <a:ea typeface="Calibri" panose="020F0502020204030204" pitchFamily="34" charset="0"/>
                <a:cs typeface="Times New Roman" panose="02020603050405020304" pitchFamily="18" charset="0"/>
              </a:rPr>
              <a:t>signs</a:t>
            </a:r>
          </a:p>
          <a:p>
            <a:pPr marL="914400" lvl="1" indent="-457200">
              <a:buFont typeface="Arial" panose="020B0604020202020204" pitchFamily="34" charset="0"/>
              <a:buChar char="•"/>
            </a:pPr>
            <a:r>
              <a:rPr lang="en-US" sz="3200" dirty="0">
                <a:solidFill>
                  <a:schemeClr val="tx2"/>
                </a:solidFill>
                <a:effectLst/>
                <a:latin typeface="Avenir Next LT Pro" panose="020B0504020202020204" pitchFamily="34" charset="0"/>
                <a:ea typeface="Calibri" panose="020F0502020204030204" pitchFamily="34" charset="0"/>
                <a:cs typeface="Times New Roman" panose="02020603050405020304" pitchFamily="18" charset="0"/>
              </a:rPr>
              <a:t>booklets</a:t>
            </a:r>
            <a:endParaRPr lang="en-US" sz="3200" dirty="0">
              <a:solidFill>
                <a:schemeClr val="tx2"/>
              </a:solidFill>
              <a:latin typeface="Avenir Next LT Pro" panose="020B0504020202020204" pitchFamily="34" charset="0"/>
            </a:endParaRPr>
          </a:p>
        </p:txBody>
      </p:sp>
      <p:sp>
        <p:nvSpPr>
          <p:cNvPr id="2" name="Title 1">
            <a:extLst>
              <a:ext uri="{FF2B5EF4-FFF2-40B4-BE49-F238E27FC236}">
                <a16:creationId xmlns:a16="http://schemas.microsoft.com/office/drawing/2014/main" id="{F15EE47D-1F02-DE1D-B197-B2F8385E70B7}"/>
              </a:ext>
            </a:extLst>
          </p:cNvPr>
          <p:cNvSpPr>
            <a:spLocks noGrp="1"/>
          </p:cNvSpPr>
          <p:nvPr>
            <p:ph type="title"/>
          </p:nvPr>
        </p:nvSpPr>
        <p:spPr>
          <a:xfrm>
            <a:off x="787399" y="868285"/>
            <a:ext cx="10515600" cy="757822"/>
          </a:xfrm>
        </p:spPr>
        <p:txBody>
          <a:bodyPr/>
          <a:lstStyle/>
          <a:p>
            <a:r>
              <a:rPr lang="en-US" dirty="0">
                <a:latin typeface="Avenir Next LT Pro" panose="020B0504020202020204" pitchFamily="34" charset="0"/>
              </a:rPr>
              <a:t>Funding Credit</a:t>
            </a:r>
          </a:p>
        </p:txBody>
      </p:sp>
      <p:pic>
        <p:nvPicPr>
          <p:cNvPr id="3" name="Picture 2">
            <a:extLst>
              <a:ext uri="{FF2B5EF4-FFF2-40B4-BE49-F238E27FC236}">
                <a16:creationId xmlns:a16="http://schemas.microsoft.com/office/drawing/2014/main" id="{00317591-6FAB-E226-671C-BAEFDB4DDA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6254" y="4213197"/>
            <a:ext cx="3379385" cy="113350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7CE382EA-49F5-514F-C3A8-199631B36E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20778" y="4213197"/>
            <a:ext cx="1133502" cy="1133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62920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63C50D-C482-D473-817A-144259ADEC52}"/>
              </a:ext>
            </a:extLst>
          </p:cNvPr>
          <p:cNvSpPr txBox="1"/>
          <p:nvPr/>
        </p:nvSpPr>
        <p:spPr>
          <a:xfrm>
            <a:off x="838199" y="1829562"/>
            <a:ext cx="10515599" cy="4031873"/>
          </a:xfrm>
          <a:prstGeom prst="rect">
            <a:avLst/>
          </a:prstGeom>
          <a:noFill/>
        </p:spPr>
        <p:txBody>
          <a:bodyPr wrap="square" rtlCol="0">
            <a:spAutoFit/>
          </a:bodyPr>
          <a:lstStyle/>
          <a:p>
            <a:pPr marL="457200" indent="-457200">
              <a:buFont typeface="Arial" panose="020B0604020202020204" pitchFamily="34" charset="0"/>
              <a:buChar char="•"/>
            </a:pPr>
            <a:r>
              <a:rPr lang="en-US" sz="2900" dirty="0">
                <a:effectLst/>
                <a:latin typeface="Avenir Next LT Pro" panose="020B0504020202020204" pitchFamily="34" charset="0"/>
                <a:ea typeface="Calibri" panose="020F0502020204030204" pitchFamily="34" charset="0"/>
                <a:cs typeface="Times New Roman" panose="02020603050405020304" pitchFamily="18" charset="0"/>
              </a:rPr>
              <a:t>Whale Tail Grants do not renew.</a:t>
            </a:r>
          </a:p>
          <a:p>
            <a:endParaRPr lang="en-US" sz="800" dirty="0">
              <a:effectLst/>
              <a:latin typeface="Avenir Next LT Pro" panose="020B0504020202020204" pitchFamily="34" charset="0"/>
              <a:ea typeface="Calibri" panose="020F0502020204030204" pitchFamily="34" charset="0"/>
              <a:cs typeface="Times New Roman" panose="02020603050405020304" pitchFamily="18" charset="0"/>
            </a:endParaRPr>
          </a:p>
          <a:p>
            <a:pPr marL="457200" indent="-457200">
              <a:buFont typeface="Arial" panose="020B0604020202020204" pitchFamily="34" charset="0"/>
              <a:buChar char="•"/>
            </a:pPr>
            <a:r>
              <a:rPr lang="en-US" sz="2900" dirty="0">
                <a:latin typeface="Avenir Next LT Pro" panose="020B0504020202020204" pitchFamily="34" charset="0"/>
                <a:ea typeface="Calibri" panose="020F0502020204030204" pitchFamily="34" charset="0"/>
                <a:cs typeface="Times New Roman" panose="02020603050405020304" pitchFamily="18" charset="0"/>
              </a:rPr>
              <a:t>Funded projects are selected each grant cycle depending on the pool of applicants and the amount of funding available.</a:t>
            </a:r>
            <a:endParaRPr lang="en-US" sz="3200" dirty="0">
              <a:latin typeface="Avenir Next LT Pro" panose="020B0504020202020204" pitchFamily="34" charset="0"/>
              <a:ea typeface="Calibri" panose="020F0502020204030204" pitchFamily="34" charset="0"/>
              <a:cs typeface="Times New Roman" panose="02020603050405020304" pitchFamily="18" charset="0"/>
            </a:endParaRPr>
          </a:p>
          <a:p>
            <a:endParaRPr lang="en-US" sz="800" dirty="0">
              <a:latin typeface="Avenir Next LT Pro" panose="020B0504020202020204" pitchFamily="34" charset="0"/>
              <a:ea typeface="Calibri" panose="020F0502020204030204" pitchFamily="34" charset="0"/>
              <a:cs typeface="Times New Roman" panose="02020603050405020304" pitchFamily="18" charset="0"/>
            </a:endParaRPr>
          </a:p>
          <a:p>
            <a:pPr marL="457200" indent="-457200">
              <a:buFont typeface="Arial" panose="020B0604020202020204" pitchFamily="34" charset="0"/>
              <a:buChar char="•"/>
            </a:pPr>
            <a:r>
              <a:rPr lang="en-US" sz="2900" dirty="0">
                <a:effectLst/>
                <a:latin typeface="Avenir Next LT Pro" panose="020B0504020202020204" pitchFamily="34" charset="0"/>
                <a:ea typeface="Calibri" panose="020F0502020204030204" pitchFamily="34" charset="0"/>
                <a:cs typeface="Times New Roman" panose="02020603050405020304" pitchFamily="18" charset="0"/>
              </a:rPr>
              <a:t>Don’t apply for another Whale Tail Grant if you have an active, open Whale Tail Grant.</a:t>
            </a:r>
          </a:p>
          <a:p>
            <a:endParaRPr lang="en-US" sz="800" dirty="0">
              <a:effectLst/>
              <a:latin typeface="Avenir Next LT Pro" panose="020B0504020202020204" pitchFamily="34" charset="0"/>
              <a:ea typeface="Calibri" panose="020F0502020204030204" pitchFamily="34" charset="0"/>
              <a:cs typeface="Times New Roman" panose="02020603050405020304" pitchFamily="18" charset="0"/>
            </a:endParaRPr>
          </a:p>
          <a:p>
            <a:pPr marL="457200" indent="-457200">
              <a:buFont typeface="Arial" panose="020B0604020202020204" pitchFamily="34" charset="0"/>
              <a:buChar char="•"/>
            </a:pPr>
            <a:r>
              <a:rPr lang="en-US" sz="2900" dirty="0">
                <a:latin typeface="Avenir Next LT Pro" panose="020B0504020202020204" pitchFamily="34" charset="0"/>
                <a:ea typeface="Calibri" panose="020F0502020204030204" pitchFamily="34" charset="0"/>
                <a:cs typeface="Times New Roman" panose="02020603050405020304" pitchFamily="18" charset="0"/>
              </a:rPr>
              <a:t>Read the current guidelines and answer the application questions for the grant cycle you’re applying to.</a:t>
            </a:r>
            <a:endParaRPr lang="en-US" sz="2900" dirty="0">
              <a:effectLst/>
              <a:latin typeface="Avenir Next LT Pro" panose="020B0504020202020204" pitchFamily="34" charset="0"/>
              <a:ea typeface="Calibri" panose="020F0502020204030204" pitchFamily="34" charset="0"/>
              <a:cs typeface="Times New Roman" panose="02020603050405020304" pitchFamily="18" charset="0"/>
            </a:endParaRPr>
          </a:p>
        </p:txBody>
      </p:sp>
      <p:sp>
        <p:nvSpPr>
          <p:cNvPr id="2" name="Title 1">
            <a:extLst>
              <a:ext uri="{FF2B5EF4-FFF2-40B4-BE49-F238E27FC236}">
                <a16:creationId xmlns:a16="http://schemas.microsoft.com/office/drawing/2014/main" id="{64FF9756-FC14-BA71-252E-3775B93676E5}"/>
              </a:ext>
            </a:extLst>
          </p:cNvPr>
          <p:cNvSpPr txBox="1">
            <a:spLocks/>
          </p:cNvSpPr>
          <p:nvPr/>
        </p:nvSpPr>
        <p:spPr>
          <a:xfrm>
            <a:off x="838199" y="55028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Avenir Next LT Pro" panose="020B0504020202020204" pitchFamily="34" charset="0"/>
              </a:rPr>
              <a:t>Applying for future Whale Tail Grants</a:t>
            </a:r>
          </a:p>
        </p:txBody>
      </p:sp>
    </p:spTree>
    <p:extLst>
      <p:ext uri="{BB962C8B-B14F-4D97-AF65-F5344CB8AC3E}">
        <p14:creationId xmlns:p14="http://schemas.microsoft.com/office/powerpoint/2010/main" val="1616295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CD4D24-2318-9881-EAB6-E91E06A17377}"/>
            </a:ext>
          </a:extLst>
        </p:cNvPr>
        <p:cNvGrpSpPr/>
        <p:nvPr/>
      </p:nvGrpSpPr>
      <p:grpSpPr>
        <a:xfrm>
          <a:off x="0" y="0"/>
          <a:ext cx="0" cy="0"/>
          <a:chOff x="0" y="0"/>
          <a:chExt cx="0" cy="0"/>
        </a:xfrm>
      </p:grpSpPr>
      <p:sp>
        <p:nvSpPr>
          <p:cNvPr id="17" name="Oval 16">
            <a:extLst>
              <a:ext uri="{FF2B5EF4-FFF2-40B4-BE49-F238E27FC236}">
                <a16:creationId xmlns:a16="http://schemas.microsoft.com/office/drawing/2014/main" id="{59251005-D022-514A-31D8-A36FF852F9A1}"/>
              </a:ext>
            </a:extLst>
          </p:cNvPr>
          <p:cNvSpPr/>
          <p:nvPr/>
        </p:nvSpPr>
        <p:spPr>
          <a:xfrm>
            <a:off x="548601" y="2294689"/>
            <a:ext cx="1764631" cy="1684421"/>
          </a:xfrm>
          <a:prstGeom prst="ellipse">
            <a:avLst/>
          </a:prstGeom>
          <a:noFill/>
          <a:ln w="76200">
            <a:solidFill>
              <a:srgbClr val="009E7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Dollar outline">
            <a:extLst>
              <a:ext uri="{FF2B5EF4-FFF2-40B4-BE49-F238E27FC236}">
                <a16:creationId xmlns:a16="http://schemas.microsoft.com/office/drawing/2014/main" id="{9EC373A1-E891-6D0A-732C-8F1095EF3DB2}"/>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304986" y="2679700"/>
            <a:ext cx="914400" cy="914400"/>
          </a:xfrm>
          <a:prstGeom prst="rect">
            <a:avLst/>
          </a:prstGeom>
        </p:spPr>
      </p:pic>
      <p:pic>
        <p:nvPicPr>
          <p:cNvPr id="7" name="Graphic 6" descr="Document outline">
            <a:extLst>
              <a:ext uri="{FF2B5EF4-FFF2-40B4-BE49-F238E27FC236}">
                <a16:creationId xmlns:a16="http://schemas.microsoft.com/office/drawing/2014/main" id="{B564B813-5EA0-265E-B609-D6DB764C845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638798" y="2679700"/>
            <a:ext cx="914400" cy="914400"/>
          </a:xfrm>
          <a:prstGeom prst="rect">
            <a:avLst/>
          </a:prstGeom>
        </p:spPr>
      </p:pic>
      <p:pic>
        <p:nvPicPr>
          <p:cNvPr id="9" name="Graphic 8" descr="Signature outline">
            <a:extLst>
              <a:ext uri="{FF2B5EF4-FFF2-40B4-BE49-F238E27FC236}">
                <a16:creationId xmlns:a16="http://schemas.microsoft.com/office/drawing/2014/main" id="{054F4745-5814-8616-FD31-E5AD55423918}"/>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73718" y="2679700"/>
            <a:ext cx="914400" cy="914400"/>
          </a:xfrm>
          <a:prstGeom prst="rect">
            <a:avLst/>
          </a:prstGeom>
        </p:spPr>
      </p:pic>
      <p:sp>
        <p:nvSpPr>
          <p:cNvPr id="14" name="Oval 13">
            <a:extLst>
              <a:ext uri="{FF2B5EF4-FFF2-40B4-BE49-F238E27FC236}">
                <a16:creationId xmlns:a16="http://schemas.microsoft.com/office/drawing/2014/main" id="{BABCE78C-26D7-6124-86F1-F60506E7ABF6}"/>
              </a:ext>
            </a:extLst>
          </p:cNvPr>
          <p:cNvSpPr/>
          <p:nvPr/>
        </p:nvSpPr>
        <p:spPr>
          <a:xfrm>
            <a:off x="2879870" y="2294689"/>
            <a:ext cx="1764631" cy="1684421"/>
          </a:xfrm>
          <a:prstGeom prst="ellipse">
            <a:avLst/>
          </a:prstGeom>
          <a:noFill/>
          <a:ln w="76200">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9EC420F-0971-469C-1409-E1B53B502BC9}"/>
              </a:ext>
            </a:extLst>
          </p:cNvPr>
          <p:cNvSpPr/>
          <p:nvPr/>
        </p:nvSpPr>
        <p:spPr>
          <a:xfrm>
            <a:off x="5213684" y="2294689"/>
            <a:ext cx="1764631" cy="1684421"/>
          </a:xfrm>
          <a:prstGeom prst="ellipse">
            <a:avLst/>
          </a:prstGeom>
          <a:noFill/>
          <a:ln w="76200">
            <a:solidFill>
              <a:srgbClr val="E69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AADDE7E-0961-009D-31DD-57481C3B1F0B}"/>
              </a:ext>
            </a:extLst>
          </p:cNvPr>
          <p:cNvSpPr/>
          <p:nvPr/>
        </p:nvSpPr>
        <p:spPr>
          <a:xfrm>
            <a:off x="9881314" y="2294689"/>
            <a:ext cx="1764631" cy="1684421"/>
          </a:xfrm>
          <a:prstGeom prst="ellipse">
            <a:avLst/>
          </a:prstGeom>
          <a:noFill/>
          <a:ln w="76200">
            <a:solidFill>
              <a:srgbClr val="022E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3A023325-3E31-7D4F-9EEB-E6FFB4607B5D}"/>
              </a:ext>
            </a:extLst>
          </p:cNvPr>
          <p:cNvSpPr txBox="1"/>
          <p:nvPr/>
        </p:nvSpPr>
        <p:spPr>
          <a:xfrm>
            <a:off x="368125" y="4221706"/>
            <a:ext cx="2125581" cy="953986"/>
          </a:xfrm>
          <a:prstGeom prst="rect">
            <a:avLst/>
          </a:prstGeom>
          <a:noFill/>
        </p:spPr>
        <p:txBody>
          <a:bodyPr wrap="square" rtlCol="0">
            <a:spAutoFit/>
          </a:bodyPr>
          <a:lstStyle/>
          <a:p>
            <a:pPr algn="ctr"/>
            <a:r>
              <a:rPr lang="en-US" sz="2800" b="1" dirty="0">
                <a:solidFill>
                  <a:srgbClr val="009E73"/>
                </a:solidFill>
                <a:latin typeface="Avenir Next LT Pro" panose="020B0504020202020204" pitchFamily="34" charset="0"/>
              </a:rPr>
              <a:t>Grant Agreement</a:t>
            </a:r>
          </a:p>
        </p:txBody>
      </p:sp>
      <p:sp>
        <p:nvSpPr>
          <p:cNvPr id="20" name="TextBox 19">
            <a:extLst>
              <a:ext uri="{FF2B5EF4-FFF2-40B4-BE49-F238E27FC236}">
                <a16:creationId xmlns:a16="http://schemas.microsoft.com/office/drawing/2014/main" id="{D5927324-0948-4752-D389-11F97DF7A6C4}"/>
              </a:ext>
            </a:extLst>
          </p:cNvPr>
          <p:cNvSpPr txBox="1"/>
          <p:nvPr/>
        </p:nvSpPr>
        <p:spPr>
          <a:xfrm>
            <a:off x="2765760" y="4221706"/>
            <a:ext cx="1992853" cy="1384995"/>
          </a:xfrm>
          <a:prstGeom prst="rect">
            <a:avLst/>
          </a:prstGeom>
          <a:noFill/>
        </p:spPr>
        <p:txBody>
          <a:bodyPr wrap="none" rtlCol="0">
            <a:spAutoFit/>
          </a:bodyPr>
          <a:lstStyle/>
          <a:p>
            <a:pPr algn="ctr"/>
            <a:r>
              <a:rPr lang="en-US" sz="2800" b="1" dirty="0">
                <a:solidFill>
                  <a:schemeClr val="tx2">
                    <a:lumMod val="50000"/>
                    <a:lumOff val="50000"/>
                  </a:schemeClr>
                </a:solidFill>
                <a:latin typeface="Avenir Next LT Pro" panose="020B0504020202020204" pitchFamily="34" charset="0"/>
              </a:rPr>
              <a:t>Invoices &amp;</a:t>
            </a:r>
          </a:p>
          <a:p>
            <a:pPr algn="ctr"/>
            <a:r>
              <a:rPr lang="en-US" sz="2800" b="1" dirty="0">
                <a:solidFill>
                  <a:schemeClr val="tx2">
                    <a:lumMod val="50000"/>
                    <a:lumOff val="50000"/>
                  </a:schemeClr>
                </a:solidFill>
                <a:latin typeface="Avenir Next LT Pro" panose="020B0504020202020204" pitchFamily="34" charset="0"/>
              </a:rPr>
              <a:t>Advance</a:t>
            </a:r>
          </a:p>
          <a:p>
            <a:pPr algn="ctr"/>
            <a:r>
              <a:rPr lang="en-US" sz="2800" b="1" dirty="0">
                <a:solidFill>
                  <a:schemeClr val="tx2">
                    <a:lumMod val="50000"/>
                    <a:lumOff val="50000"/>
                  </a:schemeClr>
                </a:solidFill>
                <a:latin typeface="Avenir Next LT Pro" panose="020B0504020202020204" pitchFamily="34" charset="0"/>
              </a:rPr>
              <a:t>Payments</a:t>
            </a:r>
          </a:p>
        </p:txBody>
      </p:sp>
      <p:sp>
        <p:nvSpPr>
          <p:cNvPr id="21" name="TextBox 20">
            <a:extLst>
              <a:ext uri="{FF2B5EF4-FFF2-40B4-BE49-F238E27FC236}">
                <a16:creationId xmlns:a16="http://schemas.microsoft.com/office/drawing/2014/main" id="{03F71DA8-CD56-424C-6519-7C28B87E616C}"/>
              </a:ext>
            </a:extLst>
          </p:cNvPr>
          <p:cNvSpPr txBox="1"/>
          <p:nvPr/>
        </p:nvSpPr>
        <p:spPr>
          <a:xfrm>
            <a:off x="5326751" y="4221706"/>
            <a:ext cx="1538498" cy="523220"/>
          </a:xfrm>
          <a:prstGeom prst="rect">
            <a:avLst/>
          </a:prstGeom>
          <a:noFill/>
        </p:spPr>
        <p:txBody>
          <a:bodyPr wrap="none" rtlCol="0">
            <a:spAutoFit/>
          </a:bodyPr>
          <a:lstStyle/>
          <a:p>
            <a:pPr algn="ctr"/>
            <a:r>
              <a:rPr lang="en-US" sz="2800" b="1" dirty="0">
                <a:solidFill>
                  <a:srgbClr val="E69F00"/>
                </a:solidFill>
                <a:latin typeface="Avenir Next LT Pro" panose="020B0504020202020204" pitchFamily="34" charset="0"/>
              </a:rPr>
              <a:t>Reports</a:t>
            </a:r>
          </a:p>
        </p:txBody>
      </p:sp>
      <p:sp>
        <p:nvSpPr>
          <p:cNvPr id="22" name="TextBox 21">
            <a:extLst>
              <a:ext uri="{FF2B5EF4-FFF2-40B4-BE49-F238E27FC236}">
                <a16:creationId xmlns:a16="http://schemas.microsoft.com/office/drawing/2014/main" id="{A2DE6C7C-2B06-C90E-2ADC-0C1AF1720399}"/>
              </a:ext>
            </a:extLst>
          </p:cNvPr>
          <p:cNvSpPr txBox="1"/>
          <p:nvPr/>
        </p:nvSpPr>
        <p:spPr>
          <a:xfrm>
            <a:off x="9881314" y="4221585"/>
            <a:ext cx="1764631" cy="954107"/>
          </a:xfrm>
          <a:prstGeom prst="rect">
            <a:avLst/>
          </a:prstGeom>
          <a:noFill/>
        </p:spPr>
        <p:txBody>
          <a:bodyPr wrap="square" rtlCol="0">
            <a:spAutoFit/>
          </a:bodyPr>
          <a:lstStyle/>
          <a:p>
            <a:pPr algn="ctr"/>
            <a:r>
              <a:rPr lang="en-US" sz="2800" b="1" dirty="0">
                <a:solidFill>
                  <a:srgbClr val="022E8F"/>
                </a:solidFill>
                <a:latin typeface="Avenir Next LT Pro" panose="020B0504020202020204" pitchFamily="34" charset="0"/>
              </a:rPr>
              <a:t>Project Delivery</a:t>
            </a:r>
          </a:p>
        </p:txBody>
      </p:sp>
      <p:pic>
        <p:nvPicPr>
          <p:cNvPr id="27" name="Graphic 26" descr="Whale outline">
            <a:extLst>
              <a:ext uri="{FF2B5EF4-FFF2-40B4-BE49-F238E27FC236}">
                <a16:creationId xmlns:a16="http://schemas.microsoft.com/office/drawing/2014/main" id="{9D56399F-B8DA-7B0C-C9A4-7705DA9DF8D1}"/>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7972613" y="2679700"/>
            <a:ext cx="914400" cy="914400"/>
          </a:xfrm>
          <a:prstGeom prst="rect">
            <a:avLst/>
          </a:prstGeom>
        </p:spPr>
      </p:pic>
      <p:sp>
        <p:nvSpPr>
          <p:cNvPr id="28" name="Oval 27">
            <a:extLst>
              <a:ext uri="{FF2B5EF4-FFF2-40B4-BE49-F238E27FC236}">
                <a16:creationId xmlns:a16="http://schemas.microsoft.com/office/drawing/2014/main" id="{67CAAC60-FB3B-2BBB-F122-5D372FE641E2}"/>
              </a:ext>
            </a:extLst>
          </p:cNvPr>
          <p:cNvSpPr/>
          <p:nvPr/>
        </p:nvSpPr>
        <p:spPr>
          <a:xfrm>
            <a:off x="7547499" y="2294689"/>
            <a:ext cx="1764631" cy="1684421"/>
          </a:xfrm>
          <a:prstGeom prst="ellipse">
            <a:avLst/>
          </a:prstGeom>
          <a:noFill/>
          <a:ln w="76200">
            <a:solidFill>
              <a:srgbClr val="CC79A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C79A7"/>
              </a:solidFill>
            </a:endParaRPr>
          </a:p>
        </p:txBody>
      </p:sp>
      <p:sp>
        <p:nvSpPr>
          <p:cNvPr id="29" name="TextBox 28">
            <a:extLst>
              <a:ext uri="{FF2B5EF4-FFF2-40B4-BE49-F238E27FC236}">
                <a16:creationId xmlns:a16="http://schemas.microsoft.com/office/drawing/2014/main" id="{C973222B-332D-D842-24FB-49EB3B27D7A0}"/>
              </a:ext>
            </a:extLst>
          </p:cNvPr>
          <p:cNvSpPr txBox="1"/>
          <p:nvPr/>
        </p:nvSpPr>
        <p:spPr>
          <a:xfrm>
            <a:off x="7524277" y="4221584"/>
            <a:ext cx="1764631" cy="954107"/>
          </a:xfrm>
          <a:prstGeom prst="rect">
            <a:avLst/>
          </a:prstGeom>
          <a:noFill/>
        </p:spPr>
        <p:txBody>
          <a:bodyPr wrap="square" rtlCol="0">
            <a:spAutoFit/>
          </a:bodyPr>
          <a:lstStyle/>
          <a:p>
            <a:pPr algn="ctr"/>
            <a:r>
              <a:rPr lang="en-US" sz="2800" b="1" dirty="0">
                <a:solidFill>
                  <a:srgbClr val="CC79A7"/>
                </a:solidFill>
                <a:latin typeface="Avenir Next LT Pro" panose="020B0504020202020204" pitchFamily="34" charset="0"/>
              </a:rPr>
              <a:t>Funding</a:t>
            </a:r>
          </a:p>
          <a:p>
            <a:pPr algn="ctr"/>
            <a:r>
              <a:rPr lang="en-US" sz="2800" b="1" dirty="0">
                <a:solidFill>
                  <a:srgbClr val="CC79A7"/>
                </a:solidFill>
                <a:latin typeface="Avenir Next LT Pro" panose="020B0504020202020204" pitchFamily="34" charset="0"/>
              </a:rPr>
              <a:t>Credit</a:t>
            </a:r>
          </a:p>
        </p:txBody>
      </p:sp>
      <p:pic>
        <p:nvPicPr>
          <p:cNvPr id="4" name="Graphic 3" descr="Wave outline">
            <a:extLst>
              <a:ext uri="{FF2B5EF4-FFF2-40B4-BE49-F238E27FC236}">
                <a16:creationId xmlns:a16="http://schemas.microsoft.com/office/drawing/2014/main" id="{31DEAC26-CA6C-86D2-25BE-CC4FF34AB0AA}"/>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0306429" y="2679699"/>
            <a:ext cx="914400" cy="914400"/>
          </a:xfrm>
          <a:prstGeom prst="rect">
            <a:avLst/>
          </a:prstGeom>
        </p:spPr>
      </p:pic>
      <p:sp>
        <p:nvSpPr>
          <p:cNvPr id="2" name="Arrow: Down 1">
            <a:extLst>
              <a:ext uri="{FF2B5EF4-FFF2-40B4-BE49-F238E27FC236}">
                <a16:creationId xmlns:a16="http://schemas.microsoft.com/office/drawing/2014/main" id="{E2570B1E-D82F-9340-CBB4-64C2C3D0E98B}"/>
              </a:ext>
            </a:extLst>
          </p:cNvPr>
          <p:cNvSpPr/>
          <p:nvPr/>
        </p:nvSpPr>
        <p:spPr>
          <a:xfrm>
            <a:off x="10306429" y="665139"/>
            <a:ext cx="914400" cy="1387075"/>
          </a:xfrm>
          <a:prstGeom prst="downArrow">
            <a:avLst/>
          </a:prstGeom>
          <a:solidFill>
            <a:srgbClr val="022E8F"/>
          </a:solidFill>
          <a:ln>
            <a:solidFill>
              <a:srgbClr val="022E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21895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63370C-E11F-CF0A-A783-39B32C181457}"/>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46E74DEA-013D-619E-7579-9EEF6E77B509}"/>
              </a:ext>
            </a:extLst>
          </p:cNvPr>
          <p:cNvSpPr txBox="1"/>
          <p:nvPr/>
        </p:nvSpPr>
        <p:spPr>
          <a:xfrm>
            <a:off x="1090498" y="1972105"/>
            <a:ext cx="10011003" cy="3016210"/>
          </a:xfrm>
          <a:prstGeom prst="rect">
            <a:avLst/>
          </a:prstGeom>
          <a:noFill/>
        </p:spPr>
        <p:txBody>
          <a:bodyPr wrap="square" rtlCol="0">
            <a:spAutoFit/>
          </a:bodyPr>
          <a:lstStyle/>
          <a:p>
            <a:pPr marL="457200" indent="-457200">
              <a:spcAft>
                <a:spcPts val="1200"/>
              </a:spcAft>
              <a:buFont typeface="Arial" panose="020B0604020202020204" pitchFamily="34" charset="0"/>
              <a:buChar char="•"/>
            </a:pPr>
            <a:r>
              <a:rPr lang="en-US" sz="3200" dirty="0">
                <a:solidFill>
                  <a:schemeClr val="tx2"/>
                </a:solidFill>
                <a:latin typeface="Avenir Next LT Pro" panose="020B0504020202020204" pitchFamily="34" charset="0"/>
              </a:rPr>
              <a:t>Feel free to reach out any time!</a:t>
            </a:r>
          </a:p>
          <a:p>
            <a:pPr marL="457200" indent="-457200">
              <a:spcAft>
                <a:spcPts val="1200"/>
              </a:spcAft>
              <a:buFont typeface="Arial" panose="020B0604020202020204" pitchFamily="34" charset="0"/>
              <a:buChar char="•"/>
            </a:pPr>
            <a:r>
              <a:rPr lang="en-US" sz="3200" dirty="0">
                <a:solidFill>
                  <a:schemeClr val="tx2"/>
                </a:solidFill>
                <a:latin typeface="Avenir Next LT Pro" panose="020B0504020202020204" pitchFamily="34" charset="0"/>
              </a:rPr>
              <a:t>Send photos (and note if we can share them)</a:t>
            </a:r>
          </a:p>
          <a:p>
            <a:pPr marL="457200" indent="-457200">
              <a:spcAft>
                <a:spcPts val="1200"/>
              </a:spcAft>
              <a:buFont typeface="Arial" panose="020B0604020202020204" pitchFamily="34" charset="0"/>
              <a:buChar char="•"/>
            </a:pPr>
            <a:r>
              <a:rPr lang="en-US" sz="3200" dirty="0">
                <a:solidFill>
                  <a:schemeClr val="tx2"/>
                </a:solidFill>
                <a:latin typeface="Avenir Next LT Pro" panose="020B0504020202020204" pitchFamily="34" charset="0"/>
              </a:rPr>
              <a:t>Invite us to share or attend programs, events</a:t>
            </a:r>
          </a:p>
          <a:p>
            <a:pPr marL="457200" indent="-457200">
              <a:spcAft>
                <a:spcPts val="1200"/>
              </a:spcAft>
              <a:buFont typeface="Arial" panose="020B0604020202020204" pitchFamily="34" charset="0"/>
              <a:buChar char="•"/>
            </a:pPr>
            <a:r>
              <a:rPr lang="en-US" sz="3200" dirty="0">
                <a:solidFill>
                  <a:schemeClr val="tx2"/>
                </a:solidFill>
                <a:latin typeface="Avenir Next LT Pro" panose="020B0504020202020204" pitchFamily="34" charset="0"/>
              </a:rPr>
              <a:t>Make a public comment at a </a:t>
            </a:r>
            <a:r>
              <a:rPr lang="en-US" sz="3200" dirty="0">
                <a:solidFill>
                  <a:schemeClr val="tx2"/>
                </a:solidFill>
                <a:latin typeface="Avenir Next LT Pro" panose="020B0504020202020204" pitchFamily="34" charset="0"/>
                <a:hlinkClick r:id="rId3"/>
              </a:rPr>
              <a:t>Commission hearing</a:t>
            </a:r>
            <a:r>
              <a:rPr lang="en-US" sz="3200" dirty="0">
                <a:solidFill>
                  <a:schemeClr val="tx2"/>
                </a:solidFill>
                <a:latin typeface="Avenir Next LT Pro" panose="020B0504020202020204" pitchFamily="34" charset="0"/>
              </a:rPr>
              <a:t> or </a:t>
            </a:r>
            <a:r>
              <a:rPr lang="en-US" sz="3200" dirty="0">
                <a:solidFill>
                  <a:schemeClr val="tx2"/>
                </a:solidFill>
                <a:latin typeface="Avenir Next LT Pro" panose="020B0504020202020204" pitchFamily="34" charset="0"/>
                <a:hlinkClick r:id="rId4"/>
              </a:rPr>
              <a:t>Ocean Protection Council meeting</a:t>
            </a:r>
            <a:endParaRPr lang="en-US" sz="3200" dirty="0">
              <a:solidFill>
                <a:schemeClr val="tx2"/>
              </a:solidFill>
              <a:latin typeface="Avenir Next LT Pro" panose="020B0504020202020204" pitchFamily="34" charset="0"/>
            </a:endParaRPr>
          </a:p>
        </p:txBody>
      </p:sp>
      <p:sp>
        <p:nvSpPr>
          <p:cNvPr id="2" name="Title 1">
            <a:extLst>
              <a:ext uri="{FF2B5EF4-FFF2-40B4-BE49-F238E27FC236}">
                <a16:creationId xmlns:a16="http://schemas.microsoft.com/office/drawing/2014/main" id="{5CA655C8-FD3E-2457-6F40-E7D0966625D9}"/>
              </a:ext>
            </a:extLst>
          </p:cNvPr>
          <p:cNvSpPr txBox="1">
            <a:spLocks/>
          </p:cNvSpPr>
          <p:nvPr/>
        </p:nvSpPr>
        <p:spPr>
          <a:xfrm>
            <a:off x="838200" y="64654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Avenir Next LT Pro" panose="020B0504020202020204" pitchFamily="34" charset="0"/>
              </a:rPr>
              <a:t>During your project:</a:t>
            </a:r>
          </a:p>
        </p:txBody>
      </p:sp>
    </p:spTree>
    <p:extLst>
      <p:ext uri="{BB962C8B-B14F-4D97-AF65-F5344CB8AC3E}">
        <p14:creationId xmlns:p14="http://schemas.microsoft.com/office/powerpoint/2010/main" val="125677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CF9F5-2DDB-657D-2B00-2185E753C868}"/>
              </a:ext>
            </a:extLst>
          </p:cNvPr>
          <p:cNvSpPr>
            <a:spLocks noGrp="1"/>
          </p:cNvSpPr>
          <p:nvPr>
            <p:ph type="title"/>
          </p:nvPr>
        </p:nvSpPr>
        <p:spPr/>
        <p:txBody>
          <a:bodyPr/>
          <a:lstStyle/>
          <a:p>
            <a:r>
              <a:rPr lang="en-US" dirty="0">
                <a:latin typeface="Avenir Next LT Pro" panose="020B0504020202020204" pitchFamily="34" charset="0"/>
              </a:rPr>
              <a:t>Justice Outside Trainings</a:t>
            </a:r>
          </a:p>
        </p:txBody>
      </p:sp>
      <p:sp>
        <p:nvSpPr>
          <p:cNvPr id="3" name="Content Placeholder 2">
            <a:extLst>
              <a:ext uri="{FF2B5EF4-FFF2-40B4-BE49-F238E27FC236}">
                <a16:creationId xmlns:a16="http://schemas.microsoft.com/office/drawing/2014/main" id="{4F9DBC75-3CAC-167C-4F91-D3714A0500BB}"/>
              </a:ext>
            </a:extLst>
          </p:cNvPr>
          <p:cNvSpPr>
            <a:spLocks noGrp="1"/>
          </p:cNvSpPr>
          <p:nvPr>
            <p:ph idx="1"/>
          </p:nvPr>
        </p:nvSpPr>
        <p:spPr>
          <a:xfrm>
            <a:off x="838200" y="1825625"/>
            <a:ext cx="10515600" cy="1057275"/>
          </a:xfrm>
        </p:spPr>
        <p:txBody>
          <a:bodyPr/>
          <a:lstStyle/>
          <a:p>
            <a:pPr marL="0" indent="0">
              <a:buNone/>
            </a:pPr>
            <a:r>
              <a:rPr lang="en-US" dirty="0">
                <a:latin typeface="Avenir Next LT Pro" panose="020B0504020202020204" pitchFamily="34" charset="0"/>
              </a:rPr>
              <a:t>If you have not already, </a:t>
            </a:r>
            <a:r>
              <a:rPr lang="en-US" b="1" dirty="0">
                <a:latin typeface="Avenir Next LT Pro" panose="020B0504020202020204" pitchFamily="34" charset="0"/>
              </a:rPr>
              <a:t>please </a:t>
            </a:r>
            <a:r>
              <a:rPr lang="en-US" b="1" u="sng" dirty="0">
                <a:latin typeface="Avenir Next LT Pro" panose="020B0504020202020204" pitchFamily="34" charset="0"/>
                <a:hlinkClick r:id="rId3"/>
              </a:rPr>
              <a:t>complete a short survey</a:t>
            </a:r>
            <a:r>
              <a:rPr lang="en-US" b="1" dirty="0">
                <a:latin typeface="Avenir Next LT Pro" panose="020B0504020202020204" pitchFamily="34" charset="0"/>
              </a:rPr>
              <a:t> </a:t>
            </a:r>
            <a:r>
              <a:rPr lang="en-US" dirty="0">
                <a:latin typeface="Avenir Next LT Pro" panose="020B0504020202020204" pitchFamily="34" charset="0"/>
              </a:rPr>
              <a:t>to communicate the topics you’re most interested in </a:t>
            </a:r>
            <a:r>
              <a:rPr lang="en-US" b="1" dirty="0">
                <a:latin typeface="Avenir Next LT Pro" panose="020B0504020202020204" pitchFamily="34" charset="0"/>
              </a:rPr>
              <a:t>by May 22</a:t>
            </a:r>
            <a:r>
              <a:rPr lang="en-US" dirty="0">
                <a:latin typeface="Avenir Next LT Pro" panose="020B0504020202020204" pitchFamily="34" charset="0"/>
              </a:rPr>
              <a:t>. </a:t>
            </a:r>
          </a:p>
        </p:txBody>
      </p:sp>
      <p:pic>
        <p:nvPicPr>
          <p:cNvPr id="5" name="Picture 4">
            <a:extLst>
              <a:ext uri="{FF2B5EF4-FFF2-40B4-BE49-F238E27FC236}">
                <a16:creationId xmlns:a16="http://schemas.microsoft.com/office/drawing/2014/main" id="{5D1C137F-FC5C-1232-A872-9D5A4EE75C75}"/>
              </a:ext>
            </a:extLst>
          </p:cNvPr>
          <p:cNvPicPr>
            <a:picLocks noChangeAspect="1"/>
          </p:cNvPicPr>
          <p:nvPr/>
        </p:nvPicPr>
        <p:blipFill>
          <a:blip r:embed="rId4"/>
          <a:stretch>
            <a:fillRect/>
          </a:stretch>
        </p:blipFill>
        <p:spPr>
          <a:xfrm>
            <a:off x="7518403" y="3363913"/>
            <a:ext cx="4110195" cy="2308906"/>
          </a:xfrm>
          <a:prstGeom prst="rect">
            <a:avLst/>
          </a:prstGeom>
        </p:spPr>
      </p:pic>
      <p:pic>
        <p:nvPicPr>
          <p:cNvPr id="7" name="Picture 6">
            <a:extLst>
              <a:ext uri="{FF2B5EF4-FFF2-40B4-BE49-F238E27FC236}">
                <a16:creationId xmlns:a16="http://schemas.microsoft.com/office/drawing/2014/main" id="{4A3BBB51-B50C-D38F-A1CC-B8C26EFD770B}"/>
              </a:ext>
            </a:extLst>
          </p:cNvPr>
          <p:cNvPicPr>
            <a:picLocks noChangeAspect="1"/>
          </p:cNvPicPr>
          <p:nvPr/>
        </p:nvPicPr>
        <p:blipFill>
          <a:blip r:embed="rId5"/>
          <a:stretch>
            <a:fillRect/>
          </a:stretch>
        </p:blipFill>
        <p:spPr>
          <a:xfrm>
            <a:off x="558800" y="3111500"/>
            <a:ext cx="4114799" cy="2308906"/>
          </a:xfrm>
          <a:prstGeom prst="rect">
            <a:avLst/>
          </a:prstGeom>
        </p:spPr>
      </p:pic>
      <p:pic>
        <p:nvPicPr>
          <p:cNvPr id="9" name="Picture 8">
            <a:extLst>
              <a:ext uri="{FF2B5EF4-FFF2-40B4-BE49-F238E27FC236}">
                <a16:creationId xmlns:a16="http://schemas.microsoft.com/office/drawing/2014/main" id="{27F62F60-E253-C36A-98DF-79A5E4A69EE1}"/>
              </a:ext>
            </a:extLst>
          </p:cNvPr>
          <p:cNvPicPr>
            <a:picLocks noChangeAspect="1"/>
          </p:cNvPicPr>
          <p:nvPr/>
        </p:nvPicPr>
        <p:blipFill>
          <a:blip r:embed="rId6"/>
          <a:stretch>
            <a:fillRect/>
          </a:stretch>
        </p:blipFill>
        <p:spPr>
          <a:xfrm>
            <a:off x="4224927" y="4393074"/>
            <a:ext cx="3742145" cy="2099801"/>
          </a:xfrm>
          <a:prstGeom prst="rect">
            <a:avLst/>
          </a:prstGeom>
        </p:spPr>
      </p:pic>
    </p:spTree>
    <p:extLst>
      <p:ext uri="{BB962C8B-B14F-4D97-AF65-F5344CB8AC3E}">
        <p14:creationId xmlns:p14="http://schemas.microsoft.com/office/powerpoint/2010/main" val="23729649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74F4D9-7F6F-ABF5-0FEA-0103B60A7F1F}"/>
              </a:ext>
            </a:extLst>
          </p:cNvPr>
          <p:cNvPicPr>
            <a:picLocks noChangeAspect="1"/>
          </p:cNvPicPr>
          <p:nvPr/>
        </p:nvPicPr>
        <p:blipFill>
          <a:blip r:embed="rId3"/>
          <a:srcRect l="4062" r="7135" b="6214"/>
          <a:stretch>
            <a:fillRect/>
          </a:stretch>
        </p:blipFill>
        <p:spPr>
          <a:xfrm>
            <a:off x="177800" y="245660"/>
            <a:ext cx="6870700" cy="6612340"/>
          </a:xfrm>
          <a:prstGeom prst="rect">
            <a:avLst/>
          </a:prstGeom>
        </p:spPr>
      </p:pic>
      <p:sp>
        <p:nvSpPr>
          <p:cNvPr id="4" name="TextBox 3">
            <a:extLst>
              <a:ext uri="{FF2B5EF4-FFF2-40B4-BE49-F238E27FC236}">
                <a16:creationId xmlns:a16="http://schemas.microsoft.com/office/drawing/2014/main" id="{DD05B18E-4AAC-9BD0-C153-E55B3366557B}"/>
              </a:ext>
            </a:extLst>
          </p:cNvPr>
          <p:cNvSpPr txBox="1"/>
          <p:nvPr/>
        </p:nvSpPr>
        <p:spPr>
          <a:xfrm>
            <a:off x="7726796" y="1219127"/>
            <a:ext cx="3627211" cy="584775"/>
          </a:xfrm>
          <a:prstGeom prst="rect">
            <a:avLst/>
          </a:prstGeom>
          <a:noFill/>
        </p:spPr>
        <p:txBody>
          <a:bodyPr wrap="none" rtlCol="0">
            <a:spAutoFit/>
          </a:bodyPr>
          <a:lstStyle/>
          <a:p>
            <a:r>
              <a:rPr lang="en-US" sz="3200" b="1" dirty="0">
                <a:latin typeface="Avenir Next LT Pro" panose="020B0504020202020204" pitchFamily="34" charset="0"/>
              </a:rPr>
              <a:t>Grant Agreement</a:t>
            </a:r>
          </a:p>
        </p:txBody>
      </p:sp>
    </p:spTree>
    <p:extLst>
      <p:ext uri="{BB962C8B-B14F-4D97-AF65-F5344CB8AC3E}">
        <p14:creationId xmlns:p14="http://schemas.microsoft.com/office/powerpoint/2010/main" val="23646815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D94B2F-634A-934C-F3B8-397589C176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0B014D-553C-AA27-718A-D5255C017776}"/>
              </a:ext>
            </a:extLst>
          </p:cNvPr>
          <p:cNvSpPr>
            <a:spLocks noGrp="1"/>
          </p:cNvSpPr>
          <p:nvPr>
            <p:ph type="title"/>
          </p:nvPr>
        </p:nvSpPr>
        <p:spPr>
          <a:xfrm>
            <a:off x="838200" y="250031"/>
            <a:ext cx="10515600" cy="1325563"/>
          </a:xfrm>
        </p:spPr>
        <p:txBody>
          <a:bodyPr/>
          <a:lstStyle/>
          <a:p>
            <a:r>
              <a:rPr lang="en-US" dirty="0">
                <a:latin typeface="Avenir Next LT Pro" panose="020B0504020202020204" pitchFamily="34" charset="0"/>
              </a:rPr>
              <a:t>Tips from Past Grantees</a:t>
            </a:r>
          </a:p>
        </p:txBody>
      </p:sp>
      <p:sp>
        <p:nvSpPr>
          <p:cNvPr id="7" name="Rectangle: Rounded Corners 6">
            <a:extLst>
              <a:ext uri="{FF2B5EF4-FFF2-40B4-BE49-F238E27FC236}">
                <a16:creationId xmlns:a16="http://schemas.microsoft.com/office/drawing/2014/main" id="{8D04EBD3-5521-69F2-8459-566F6D7F5DF0}"/>
              </a:ext>
            </a:extLst>
          </p:cNvPr>
          <p:cNvSpPr/>
          <p:nvPr/>
        </p:nvSpPr>
        <p:spPr>
          <a:xfrm>
            <a:off x="463549" y="1575595"/>
            <a:ext cx="2698750" cy="499586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2600" dirty="0">
                <a:latin typeface="Avenir Next LT Pro" panose="020B0504020202020204" pitchFamily="34" charset="0"/>
              </a:rPr>
              <a:t>Look at the requested information to be included for the final report to make sure you have collected this information prior to writing the report.</a:t>
            </a:r>
          </a:p>
        </p:txBody>
      </p:sp>
      <p:sp>
        <p:nvSpPr>
          <p:cNvPr id="8" name="Rectangle: Rounded Corners 7">
            <a:extLst>
              <a:ext uri="{FF2B5EF4-FFF2-40B4-BE49-F238E27FC236}">
                <a16:creationId xmlns:a16="http://schemas.microsoft.com/office/drawing/2014/main" id="{D9E7E4E7-EF6E-3710-7E14-09D2BEE6685F}"/>
              </a:ext>
            </a:extLst>
          </p:cNvPr>
          <p:cNvSpPr/>
          <p:nvPr/>
        </p:nvSpPr>
        <p:spPr>
          <a:xfrm>
            <a:off x="3298031" y="1575593"/>
            <a:ext cx="2467769" cy="4995863"/>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2800" dirty="0">
                <a:solidFill>
                  <a:schemeClr val="tx1"/>
                </a:solidFill>
                <a:latin typeface="Avenir Next LT Pro" panose="020B0504020202020204" pitchFamily="34" charset="0"/>
              </a:rPr>
              <a:t>Really plan your budget and keep accurate receipts.</a:t>
            </a:r>
          </a:p>
        </p:txBody>
      </p:sp>
      <p:sp>
        <p:nvSpPr>
          <p:cNvPr id="9" name="Rectangle: Rounded Corners 8">
            <a:extLst>
              <a:ext uri="{FF2B5EF4-FFF2-40B4-BE49-F238E27FC236}">
                <a16:creationId xmlns:a16="http://schemas.microsoft.com/office/drawing/2014/main" id="{8484BE82-BF9D-42EB-AAD2-E6C5A70A7C1E}"/>
              </a:ext>
            </a:extLst>
          </p:cNvPr>
          <p:cNvSpPr/>
          <p:nvPr/>
        </p:nvSpPr>
        <p:spPr>
          <a:xfrm>
            <a:off x="5908675" y="1575593"/>
            <a:ext cx="2698750" cy="4995862"/>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2600" dirty="0">
                <a:latin typeface="Avenir Next LT Pro" panose="020B0504020202020204" pitchFamily="34" charset="0"/>
              </a:rPr>
              <a:t>Create a Grant Management Plan to help you and your team stay on top of deadlines for submitting reports and invoices.</a:t>
            </a:r>
          </a:p>
        </p:txBody>
      </p:sp>
      <p:sp>
        <p:nvSpPr>
          <p:cNvPr id="10" name="Rectangle: Rounded Corners 9">
            <a:extLst>
              <a:ext uri="{FF2B5EF4-FFF2-40B4-BE49-F238E27FC236}">
                <a16:creationId xmlns:a16="http://schemas.microsoft.com/office/drawing/2014/main" id="{A3E04B23-31C9-2FF6-1C2D-CA7F7CAFA38C}"/>
              </a:ext>
            </a:extLst>
          </p:cNvPr>
          <p:cNvSpPr/>
          <p:nvPr/>
        </p:nvSpPr>
        <p:spPr>
          <a:xfrm>
            <a:off x="8750300" y="1593851"/>
            <a:ext cx="2978151" cy="4995862"/>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2600" dirty="0">
                <a:solidFill>
                  <a:schemeClr val="tx1"/>
                </a:solidFill>
                <a:latin typeface="Avenir Next LT Pro" panose="020B0504020202020204" pitchFamily="34" charset="0"/>
              </a:rPr>
              <a:t>Set up a system that tracks and assesses your grant budget usage in real time alongside your targets such as attendance and participant feedback.</a:t>
            </a:r>
            <a:endParaRPr lang="en-US" sz="2600" dirty="0">
              <a:solidFill>
                <a:schemeClr val="tx1"/>
              </a:solidFill>
            </a:endParaRPr>
          </a:p>
        </p:txBody>
      </p:sp>
    </p:spTree>
    <p:extLst>
      <p:ext uri="{BB962C8B-B14F-4D97-AF65-F5344CB8AC3E}">
        <p14:creationId xmlns:p14="http://schemas.microsoft.com/office/powerpoint/2010/main" val="1416032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770D87-BFA7-81C8-F01C-150C839B3E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8412F3-F535-E4C2-5AA4-7C0676457933}"/>
              </a:ext>
            </a:extLst>
          </p:cNvPr>
          <p:cNvSpPr>
            <a:spLocks noGrp="1"/>
          </p:cNvSpPr>
          <p:nvPr>
            <p:ph type="title"/>
          </p:nvPr>
        </p:nvSpPr>
        <p:spPr>
          <a:xfrm>
            <a:off x="838200" y="250031"/>
            <a:ext cx="10515600" cy="1325563"/>
          </a:xfrm>
        </p:spPr>
        <p:txBody>
          <a:bodyPr/>
          <a:lstStyle/>
          <a:p>
            <a:r>
              <a:rPr lang="en-US" dirty="0">
                <a:latin typeface="Avenir Next LT Pro" panose="020B0504020202020204" pitchFamily="34" charset="0"/>
              </a:rPr>
              <a:t>Tips from Past Grantees</a:t>
            </a:r>
          </a:p>
        </p:txBody>
      </p:sp>
      <p:sp>
        <p:nvSpPr>
          <p:cNvPr id="7" name="Rectangle: Rounded Corners 6">
            <a:extLst>
              <a:ext uri="{FF2B5EF4-FFF2-40B4-BE49-F238E27FC236}">
                <a16:creationId xmlns:a16="http://schemas.microsoft.com/office/drawing/2014/main" id="{4037EDC7-F23D-E276-F55E-EC3DB3C60F0A}"/>
              </a:ext>
            </a:extLst>
          </p:cNvPr>
          <p:cNvSpPr/>
          <p:nvPr/>
        </p:nvSpPr>
        <p:spPr>
          <a:xfrm>
            <a:off x="624482" y="1575595"/>
            <a:ext cx="2698750" cy="5032374"/>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2800" dirty="0">
                <a:latin typeface="Avenir Next LT Pro" panose="020B0504020202020204" pitchFamily="34" charset="0"/>
              </a:rPr>
              <a:t>Track invoices and reports throughout the year as you go so it doesn’t pile up at the end!</a:t>
            </a:r>
          </a:p>
        </p:txBody>
      </p:sp>
      <p:sp>
        <p:nvSpPr>
          <p:cNvPr id="8" name="Rectangle: Rounded Corners 7">
            <a:extLst>
              <a:ext uri="{FF2B5EF4-FFF2-40B4-BE49-F238E27FC236}">
                <a16:creationId xmlns:a16="http://schemas.microsoft.com/office/drawing/2014/main" id="{EAFAC3CD-A839-AA1A-33DE-D74C55EDC8E8}"/>
              </a:ext>
            </a:extLst>
          </p:cNvPr>
          <p:cNvSpPr/>
          <p:nvPr/>
        </p:nvSpPr>
        <p:spPr>
          <a:xfrm>
            <a:off x="3484165" y="1575594"/>
            <a:ext cx="5223669" cy="4995863"/>
          </a:xfrm>
          <a:prstGeom prst="roundRect">
            <a:avLst>
              <a:gd name="adj" fmla="val 8787"/>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2800" dirty="0">
                <a:solidFill>
                  <a:schemeClr val="tx1"/>
                </a:solidFill>
                <a:latin typeface="Avenir Next LT Pro" panose="020B0504020202020204" pitchFamily="34" charset="0"/>
              </a:rPr>
              <a:t>Ensure you have one point-person on your team who is in charge of tracking deliverables, invoicing, etc. But also make sure that the whole team is on the same page about what needs to be accomplished, what is being funded by the grant, etc.</a:t>
            </a:r>
          </a:p>
        </p:txBody>
      </p:sp>
      <p:sp>
        <p:nvSpPr>
          <p:cNvPr id="9" name="Rectangle: Rounded Corners 8">
            <a:extLst>
              <a:ext uri="{FF2B5EF4-FFF2-40B4-BE49-F238E27FC236}">
                <a16:creationId xmlns:a16="http://schemas.microsoft.com/office/drawing/2014/main" id="{9F244CD4-FF21-B8E0-9AE1-55032ECD504D}"/>
              </a:ext>
            </a:extLst>
          </p:cNvPr>
          <p:cNvSpPr/>
          <p:nvPr/>
        </p:nvSpPr>
        <p:spPr>
          <a:xfrm>
            <a:off x="8868768" y="1612107"/>
            <a:ext cx="2698750" cy="4995862"/>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2800" dirty="0">
                <a:latin typeface="Avenir Next LT Pro" panose="020B0504020202020204" pitchFamily="34" charset="0"/>
              </a:rPr>
              <a:t>Attend all the meetings and seminars if you can, they are very helpful and informative!</a:t>
            </a:r>
          </a:p>
        </p:txBody>
      </p:sp>
    </p:spTree>
    <p:extLst>
      <p:ext uri="{BB962C8B-B14F-4D97-AF65-F5344CB8AC3E}">
        <p14:creationId xmlns:p14="http://schemas.microsoft.com/office/powerpoint/2010/main" val="39131941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ECDFDC-30C3-15C9-78F3-EBD3DF71E9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600B68-4EFD-2A5D-B63B-42D346EDD218}"/>
              </a:ext>
            </a:extLst>
          </p:cNvPr>
          <p:cNvSpPr>
            <a:spLocks noGrp="1"/>
          </p:cNvSpPr>
          <p:nvPr>
            <p:ph type="title"/>
          </p:nvPr>
        </p:nvSpPr>
        <p:spPr>
          <a:xfrm>
            <a:off x="838200" y="250031"/>
            <a:ext cx="10515600" cy="1325563"/>
          </a:xfrm>
        </p:spPr>
        <p:txBody>
          <a:bodyPr/>
          <a:lstStyle/>
          <a:p>
            <a:r>
              <a:rPr lang="en-US" dirty="0">
                <a:latin typeface="Avenir Next LT Pro" panose="020B0504020202020204" pitchFamily="34" charset="0"/>
              </a:rPr>
              <a:t>Tips from Past Grantees</a:t>
            </a:r>
          </a:p>
        </p:txBody>
      </p:sp>
      <p:sp>
        <p:nvSpPr>
          <p:cNvPr id="7" name="Rectangle: Rounded Corners 6">
            <a:extLst>
              <a:ext uri="{FF2B5EF4-FFF2-40B4-BE49-F238E27FC236}">
                <a16:creationId xmlns:a16="http://schemas.microsoft.com/office/drawing/2014/main" id="{34CF9BAD-8E02-6619-0636-B1BEED1FD4CD}"/>
              </a:ext>
            </a:extLst>
          </p:cNvPr>
          <p:cNvSpPr/>
          <p:nvPr/>
        </p:nvSpPr>
        <p:spPr>
          <a:xfrm>
            <a:off x="6051550" y="1630365"/>
            <a:ext cx="2698750" cy="4977604"/>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2800" dirty="0">
                <a:latin typeface="Avenir Next LT Pro" panose="020B0504020202020204" pitchFamily="34" charset="0"/>
              </a:rPr>
              <a:t>Everyone is super helpful and friendly. If you have questions, don't be afraid to ask.</a:t>
            </a:r>
            <a:endParaRPr lang="en-US" sz="2800" dirty="0">
              <a:solidFill>
                <a:schemeClr val="bg1"/>
              </a:solidFill>
              <a:latin typeface="Avenir Next LT Pro" panose="020B0504020202020204" pitchFamily="34" charset="0"/>
            </a:endParaRPr>
          </a:p>
        </p:txBody>
      </p:sp>
      <p:sp>
        <p:nvSpPr>
          <p:cNvPr id="8" name="Rectangle: Rounded Corners 7">
            <a:extLst>
              <a:ext uri="{FF2B5EF4-FFF2-40B4-BE49-F238E27FC236}">
                <a16:creationId xmlns:a16="http://schemas.microsoft.com/office/drawing/2014/main" id="{3B1DCB51-5E68-2DD0-CD01-EC2051796F13}"/>
              </a:ext>
            </a:extLst>
          </p:cNvPr>
          <p:cNvSpPr/>
          <p:nvPr/>
        </p:nvSpPr>
        <p:spPr>
          <a:xfrm>
            <a:off x="625474" y="1575594"/>
            <a:ext cx="5264151" cy="4995863"/>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2800" dirty="0">
                <a:solidFill>
                  <a:schemeClr val="tx1"/>
                </a:solidFill>
                <a:latin typeface="Avenir Next LT Pro" panose="020B0504020202020204" pitchFamily="34" charset="0"/>
              </a:rPr>
              <a:t>The directions are very clear, follow them and read everything thoroughly for a smooth process. If you make a mistake or have a question, do not be scared to ask, they are extremely helpful and want to make sure we are successful.</a:t>
            </a:r>
          </a:p>
        </p:txBody>
      </p:sp>
      <p:sp>
        <p:nvSpPr>
          <p:cNvPr id="10" name="Rectangle: Rounded Corners 9">
            <a:extLst>
              <a:ext uri="{FF2B5EF4-FFF2-40B4-BE49-F238E27FC236}">
                <a16:creationId xmlns:a16="http://schemas.microsoft.com/office/drawing/2014/main" id="{9E3E2BAC-EB6D-ED68-0CD0-99E219E0C1A9}"/>
              </a:ext>
            </a:extLst>
          </p:cNvPr>
          <p:cNvSpPr/>
          <p:nvPr/>
        </p:nvSpPr>
        <p:spPr>
          <a:xfrm>
            <a:off x="8912225" y="1612107"/>
            <a:ext cx="2654301" cy="4995862"/>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2800" dirty="0">
                <a:solidFill>
                  <a:schemeClr val="tx1"/>
                </a:solidFill>
                <a:latin typeface="Avenir Next LT Pro" panose="020B0504020202020204" pitchFamily="34" charset="0"/>
              </a:rPr>
              <a:t>Staff are available if you have questions or concerns.</a:t>
            </a:r>
            <a:endParaRPr lang="en-US" sz="2800" dirty="0">
              <a:solidFill>
                <a:schemeClr val="tx1"/>
              </a:solidFill>
            </a:endParaRPr>
          </a:p>
        </p:txBody>
      </p:sp>
    </p:spTree>
    <p:extLst>
      <p:ext uri="{BB962C8B-B14F-4D97-AF65-F5344CB8AC3E}">
        <p14:creationId xmlns:p14="http://schemas.microsoft.com/office/powerpoint/2010/main" val="4659754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3850CD8-2D5D-277D-8F97-AD142E058D9C}"/>
              </a:ext>
            </a:extLst>
          </p:cNvPr>
          <p:cNvSpPr txBox="1"/>
          <p:nvPr/>
        </p:nvSpPr>
        <p:spPr>
          <a:xfrm>
            <a:off x="137294" y="6403324"/>
            <a:ext cx="2783706" cy="369332"/>
          </a:xfrm>
          <a:prstGeom prst="rect">
            <a:avLst/>
          </a:prstGeom>
          <a:noFill/>
        </p:spPr>
        <p:txBody>
          <a:bodyPr wrap="square" rtlCol="0">
            <a:spAutoFit/>
          </a:bodyPr>
          <a:lstStyle/>
          <a:p>
            <a:r>
              <a:rPr lang="en-US" b="1" dirty="0">
                <a:solidFill>
                  <a:schemeClr val="bg1"/>
                </a:solidFill>
              </a:rPr>
              <a:t>Photo: Canal Alliance</a:t>
            </a:r>
          </a:p>
        </p:txBody>
      </p:sp>
      <p:pic>
        <p:nvPicPr>
          <p:cNvPr id="15" name="Picture 14">
            <a:extLst>
              <a:ext uri="{FF2B5EF4-FFF2-40B4-BE49-F238E27FC236}">
                <a16:creationId xmlns:a16="http://schemas.microsoft.com/office/drawing/2014/main" id="{7E6E8BE8-CBA5-AA11-128A-846658079323}"/>
              </a:ext>
            </a:extLst>
          </p:cNvPr>
          <p:cNvPicPr>
            <a:picLocks noChangeAspect="1"/>
          </p:cNvPicPr>
          <p:nvPr/>
        </p:nvPicPr>
        <p:blipFill>
          <a:blip r:embed="rId3">
            <a:extLst>
              <a:ext uri="{28A0092B-C50C-407E-A947-70E740481C1C}">
                <a14:useLocalDpi xmlns:a14="http://schemas.microsoft.com/office/drawing/2010/main" val="0"/>
              </a:ext>
            </a:extLst>
          </a:blip>
          <a:srcRect l="8888" r="13611"/>
          <a:stretch>
            <a:fillRect/>
          </a:stretch>
        </p:blipFill>
        <p:spPr>
          <a:xfrm>
            <a:off x="5105400" y="0"/>
            <a:ext cx="7086600" cy="6858000"/>
          </a:xfrm>
          <a:prstGeom prst="rect">
            <a:avLst/>
          </a:prstGeom>
        </p:spPr>
      </p:pic>
      <p:sp>
        <p:nvSpPr>
          <p:cNvPr id="16" name="TextBox 15">
            <a:extLst>
              <a:ext uri="{FF2B5EF4-FFF2-40B4-BE49-F238E27FC236}">
                <a16:creationId xmlns:a16="http://schemas.microsoft.com/office/drawing/2014/main" id="{1188A93A-640A-E49D-37D5-3477D50B72F4}"/>
              </a:ext>
            </a:extLst>
          </p:cNvPr>
          <p:cNvSpPr txBox="1"/>
          <p:nvPr/>
        </p:nvSpPr>
        <p:spPr>
          <a:xfrm>
            <a:off x="10109200" y="152400"/>
            <a:ext cx="1932517" cy="369332"/>
          </a:xfrm>
          <a:prstGeom prst="rect">
            <a:avLst/>
          </a:prstGeom>
          <a:noFill/>
        </p:spPr>
        <p:txBody>
          <a:bodyPr wrap="none" rtlCol="0">
            <a:spAutoFit/>
          </a:bodyPr>
          <a:lstStyle/>
          <a:p>
            <a:r>
              <a:rPr lang="en-US" dirty="0">
                <a:solidFill>
                  <a:srgbClr val="FEFAF7"/>
                </a:solidFill>
                <a:latin typeface="Avenir Next LT Pro" panose="020B0504020202020204" pitchFamily="34" charset="0"/>
              </a:rPr>
              <a:t>KIDS for the BAY</a:t>
            </a:r>
          </a:p>
        </p:txBody>
      </p:sp>
      <p:sp>
        <p:nvSpPr>
          <p:cNvPr id="17" name="TextBox 16">
            <a:extLst>
              <a:ext uri="{FF2B5EF4-FFF2-40B4-BE49-F238E27FC236}">
                <a16:creationId xmlns:a16="http://schemas.microsoft.com/office/drawing/2014/main" id="{A8EC1CBA-254E-3B3D-0A1A-7AF9AB2377A3}"/>
              </a:ext>
            </a:extLst>
          </p:cNvPr>
          <p:cNvSpPr txBox="1"/>
          <p:nvPr/>
        </p:nvSpPr>
        <p:spPr>
          <a:xfrm>
            <a:off x="332307" y="2890750"/>
            <a:ext cx="4773093" cy="1292662"/>
          </a:xfrm>
          <a:prstGeom prst="rect">
            <a:avLst/>
          </a:prstGeom>
          <a:noFill/>
        </p:spPr>
        <p:txBody>
          <a:bodyPr wrap="square" lIns="91440" tIns="45720" rIns="91440" bIns="45720" rtlCol="0" anchor="t">
            <a:spAutoFit/>
          </a:bodyPr>
          <a:lstStyle/>
          <a:p>
            <a:r>
              <a:rPr lang="en-US" sz="2600" dirty="0">
                <a:latin typeface="Avenir Next LT Pro" panose="020B0504020202020204" pitchFamily="34" charset="0"/>
              </a:rPr>
              <a:t>Please reach out at any time:</a:t>
            </a:r>
            <a:endParaRPr lang="en-US" sz="2600" dirty="0">
              <a:latin typeface="Avenir Next LT Pro" panose="020B0504020202020204" pitchFamily="34" charset="0"/>
              <a:cs typeface="Calibri"/>
            </a:endParaRPr>
          </a:p>
          <a:p>
            <a:endParaRPr lang="en-US" sz="2600" dirty="0">
              <a:latin typeface="Avenir Next LT Pro" panose="020B0504020202020204" pitchFamily="34" charset="0"/>
              <a:cs typeface="Calibri"/>
            </a:endParaRPr>
          </a:p>
          <a:p>
            <a:r>
              <a:rPr lang="en-US" sz="2600" dirty="0">
                <a:latin typeface="Avenir Next LT Pro" panose="020B0504020202020204" pitchFamily="34" charset="0"/>
              </a:rPr>
              <a:t>Jessica.Lie@coastal.ca.gov</a:t>
            </a:r>
          </a:p>
        </p:txBody>
      </p:sp>
      <p:sp>
        <p:nvSpPr>
          <p:cNvPr id="18" name="Title 1">
            <a:extLst>
              <a:ext uri="{FF2B5EF4-FFF2-40B4-BE49-F238E27FC236}">
                <a16:creationId xmlns:a16="http://schemas.microsoft.com/office/drawing/2014/main" id="{14813962-AE9A-68E2-5DD4-2F3106DA107B}"/>
              </a:ext>
            </a:extLst>
          </p:cNvPr>
          <p:cNvSpPr>
            <a:spLocks noGrp="1"/>
          </p:cNvSpPr>
          <p:nvPr>
            <p:ph type="title"/>
          </p:nvPr>
        </p:nvSpPr>
        <p:spPr>
          <a:xfrm>
            <a:off x="332307" y="1118013"/>
            <a:ext cx="3543300" cy="1325563"/>
          </a:xfrm>
        </p:spPr>
        <p:txBody>
          <a:bodyPr>
            <a:normAutofit/>
          </a:bodyPr>
          <a:lstStyle/>
          <a:p>
            <a:r>
              <a:rPr lang="en-US" b="1" dirty="0">
                <a:latin typeface="Avenir Next LT Pro" panose="020B0504020202020204" pitchFamily="34" charset="0"/>
              </a:rPr>
              <a:t>Questions?</a:t>
            </a:r>
          </a:p>
        </p:txBody>
      </p:sp>
    </p:spTree>
    <p:extLst>
      <p:ext uri="{BB962C8B-B14F-4D97-AF65-F5344CB8AC3E}">
        <p14:creationId xmlns:p14="http://schemas.microsoft.com/office/powerpoint/2010/main" val="32861076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93EA70C2-BCB0-E537-74A6-DCC516E22C98}"/>
              </a:ext>
            </a:extLst>
          </p:cNvPr>
          <p:cNvPicPr>
            <a:picLocks noChangeAspect="1"/>
          </p:cNvPicPr>
          <p:nvPr/>
        </p:nvPicPr>
        <p:blipFill>
          <a:blip r:embed="rId3"/>
          <a:srcRect l="1764" r="-1764" b="6214"/>
          <a:stretch>
            <a:fillRect/>
          </a:stretch>
        </p:blipFill>
        <p:spPr>
          <a:xfrm>
            <a:off x="0" y="245660"/>
            <a:ext cx="7737044" cy="6612340"/>
          </a:xfrm>
          <a:prstGeom prst="rect">
            <a:avLst/>
          </a:prstGeom>
        </p:spPr>
      </p:pic>
      <p:sp>
        <p:nvSpPr>
          <p:cNvPr id="4" name="Rectangle 3">
            <a:extLst>
              <a:ext uri="{FF2B5EF4-FFF2-40B4-BE49-F238E27FC236}">
                <a16:creationId xmlns:a16="http://schemas.microsoft.com/office/drawing/2014/main" id="{013963C6-07F5-51E6-BDCB-54F144D59CCB}"/>
              </a:ext>
            </a:extLst>
          </p:cNvPr>
          <p:cNvSpPr/>
          <p:nvPr/>
        </p:nvSpPr>
        <p:spPr>
          <a:xfrm>
            <a:off x="3643530" y="3310764"/>
            <a:ext cx="3166279" cy="548640"/>
          </a:xfrm>
          <a:prstGeom prst="rect">
            <a:avLst/>
          </a:prstGeom>
          <a:solidFill>
            <a:schemeClr val="tx2">
              <a:lumMod val="25000"/>
              <a:lumOff val="75000"/>
              <a:alpha val="10196"/>
            </a:schemeClr>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4B8C7D0-E893-8E04-B6F5-5C37D85549CE}"/>
              </a:ext>
            </a:extLst>
          </p:cNvPr>
          <p:cNvSpPr txBox="1"/>
          <p:nvPr/>
        </p:nvSpPr>
        <p:spPr>
          <a:xfrm>
            <a:off x="7110861" y="3361311"/>
            <a:ext cx="5004938" cy="830997"/>
          </a:xfrm>
          <a:prstGeom prst="rect">
            <a:avLst/>
          </a:prstGeom>
          <a:noFill/>
        </p:spPr>
        <p:txBody>
          <a:bodyPr wrap="square" rtlCol="0" anchor="t">
            <a:spAutoFit/>
          </a:bodyPr>
          <a:lstStyle/>
          <a:p>
            <a:r>
              <a:rPr lang="en-US" sz="2400" dirty="0">
                <a:solidFill>
                  <a:schemeClr val="tx2"/>
                </a:solidFill>
                <a:latin typeface="Avenir Next LT Pro" panose="020B0504020202020204" pitchFamily="34" charset="0"/>
              </a:rPr>
              <a:t>Checks are sent to the top address (should match Payee Data form)</a:t>
            </a:r>
          </a:p>
        </p:txBody>
      </p:sp>
      <p:sp>
        <p:nvSpPr>
          <p:cNvPr id="27" name="TextBox 26">
            <a:extLst>
              <a:ext uri="{FF2B5EF4-FFF2-40B4-BE49-F238E27FC236}">
                <a16:creationId xmlns:a16="http://schemas.microsoft.com/office/drawing/2014/main" id="{423576C5-5AE7-65E2-5998-967C11071E3A}"/>
              </a:ext>
            </a:extLst>
          </p:cNvPr>
          <p:cNvSpPr txBox="1"/>
          <p:nvPr/>
        </p:nvSpPr>
        <p:spPr>
          <a:xfrm>
            <a:off x="7110862" y="4449144"/>
            <a:ext cx="5004937" cy="830997"/>
          </a:xfrm>
          <a:prstGeom prst="rect">
            <a:avLst/>
          </a:prstGeom>
          <a:noFill/>
        </p:spPr>
        <p:txBody>
          <a:bodyPr wrap="square" rtlCol="0" anchor="t">
            <a:spAutoFit/>
          </a:bodyPr>
          <a:lstStyle/>
          <a:p>
            <a:r>
              <a:rPr lang="en-US" sz="2400" dirty="0">
                <a:solidFill>
                  <a:schemeClr val="tx2"/>
                </a:solidFill>
                <a:latin typeface="Avenir Next LT Pro" panose="020B0504020202020204" pitchFamily="34" charset="0"/>
              </a:rPr>
              <a:t>Ongoing grant communication is emailed to the bottom contact</a:t>
            </a:r>
          </a:p>
        </p:txBody>
      </p:sp>
      <p:sp>
        <p:nvSpPr>
          <p:cNvPr id="28" name="Rectangle 27">
            <a:extLst>
              <a:ext uri="{FF2B5EF4-FFF2-40B4-BE49-F238E27FC236}">
                <a16:creationId xmlns:a16="http://schemas.microsoft.com/office/drawing/2014/main" id="{0005C53B-D3C1-B6C0-BBDD-58DC6668317B}"/>
              </a:ext>
            </a:extLst>
          </p:cNvPr>
          <p:cNvSpPr/>
          <p:nvPr/>
        </p:nvSpPr>
        <p:spPr>
          <a:xfrm>
            <a:off x="3588938" y="6372664"/>
            <a:ext cx="3166279" cy="189913"/>
          </a:xfrm>
          <a:prstGeom prst="rect">
            <a:avLst/>
          </a:prstGeom>
          <a:solidFill>
            <a:srgbClr val="FADFA8">
              <a:alpha val="9804"/>
            </a:srgbClr>
          </a:solidFill>
          <a:ln w="38100">
            <a:solidFill>
              <a:srgbClr val="E69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1A7FDFEA-DA46-DCFD-AE84-A1A652D2B68C}"/>
              </a:ext>
            </a:extLst>
          </p:cNvPr>
          <p:cNvSpPr txBox="1"/>
          <p:nvPr/>
        </p:nvSpPr>
        <p:spPr>
          <a:xfrm>
            <a:off x="7110862" y="5319678"/>
            <a:ext cx="5004937" cy="461665"/>
          </a:xfrm>
          <a:prstGeom prst="rect">
            <a:avLst/>
          </a:prstGeom>
          <a:noFill/>
        </p:spPr>
        <p:txBody>
          <a:bodyPr wrap="square" rtlCol="0" anchor="t">
            <a:spAutoFit/>
          </a:bodyPr>
          <a:lstStyle/>
          <a:p>
            <a:pPr marL="342900" indent="-342900">
              <a:buFont typeface="Avenir Next LT Pro" panose="020B0504020202020204" pitchFamily="34" charset="0"/>
              <a:buChar char="*"/>
            </a:pPr>
            <a:r>
              <a:rPr lang="en-US" sz="2400" dirty="0">
                <a:solidFill>
                  <a:schemeClr val="tx2"/>
                </a:solidFill>
                <a:latin typeface="Avenir Next LT Pro" panose="020B0504020202020204" pitchFamily="34" charset="0"/>
              </a:rPr>
              <a:t>If this contact changes, tell me</a:t>
            </a:r>
          </a:p>
        </p:txBody>
      </p:sp>
      <p:sp>
        <p:nvSpPr>
          <p:cNvPr id="36" name="TextBox 35">
            <a:extLst>
              <a:ext uri="{FF2B5EF4-FFF2-40B4-BE49-F238E27FC236}">
                <a16:creationId xmlns:a16="http://schemas.microsoft.com/office/drawing/2014/main" id="{329EB77E-5469-7A35-93B4-C508442118A2}"/>
              </a:ext>
            </a:extLst>
          </p:cNvPr>
          <p:cNvSpPr txBox="1"/>
          <p:nvPr/>
        </p:nvSpPr>
        <p:spPr>
          <a:xfrm>
            <a:off x="7110862" y="5820880"/>
            <a:ext cx="5004937" cy="830997"/>
          </a:xfrm>
          <a:prstGeom prst="rect">
            <a:avLst/>
          </a:prstGeom>
          <a:noFill/>
        </p:spPr>
        <p:txBody>
          <a:bodyPr wrap="square" rtlCol="0" anchor="t">
            <a:spAutoFit/>
          </a:bodyPr>
          <a:lstStyle/>
          <a:p>
            <a:pPr marL="342900" indent="-342900">
              <a:buFont typeface="Avenir Next LT Pro" panose="020B0504020202020204" pitchFamily="34" charset="0"/>
              <a:buChar char="*"/>
            </a:pPr>
            <a:r>
              <a:rPr lang="en-US" sz="2400" dirty="0">
                <a:solidFill>
                  <a:schemeClr val="tx2"/>
                </a:solidFill>
                <a:latin typeface="Avenir Next LT Pro" panose="020B0504020202020204" pitchFamily="34" charset="0"/>
              </a:rPr>
              <a:t>It’s OK if a different person submits invoices</a:t>
            </a:r>
          </a:p>
        </p:txBody>
      </p:sp>
      <p:sp>
        <p:nvSpPr>
          <p:cNvPr id="37" name="Rectangle 36">
            <a:extLst>
              <a:ext uri="{FF2B5EF4-FFF2-40B4-BE49-F238E27FC236}">
                <a16:creationId xmlns:a16="http://schemas.microsoft.com/office/drawing/2014/main" id="{DF18E8FC-661D-CDF0-3C14-1B7224F6EC36}"/>
              </a:ext>
            </a:extLst>
          </p:cNvPr>
          <p:cNvSpPr/>
          <p:nvPr/>
        </p:nvSpPr>
        <p:spPr>
          <a:xfrm>
            <a:off x="3643529" y="2893325"/>
            <a:ext cx="3166280" cy="374904"/>
          </a:xfrm>
          <a:prstGeom prst="rect">
            <a:avLst/>
          </a:prstGeom>
          <a:solidFill>
            <a:srgbClr val="C00000">
              <a:alpha val="10196"/>
            </a:srgbClr>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3189EAED-F013-BC85-4794-B953C39AD675}"/>
              </a:ext>
            </a:extLst>
          </p:cNvPr>
          <p:cNvSpPr txBox="1"/>
          <p:nvPr/>
        </p:nvSpPr>
        <p:spPr>
          <a:xfrm>
            <a:off x="7110863" y="2777369"/>
            <a:ext cx="5004938" cy="583942"/>
          </a:xfrm>
          <a:prstGeom prst="rect">
            <a:avLst/>
          </a:prstGeom>
          <a:noFill/>
        </p:spPr>
        <p:txBody>
          <a:bodyPr wrap="square" rtlCol="0" anchor="t">
            <a:spAutoFit/>
          </a:bodyPr>
          <a:lstStyle/>
          <a:p>
            <a:pPr>
              <a:lnSpc>
                <a:spcPct val="150000"/>
              </a:lnSpc>
            </a:pPr>
            <a:r>
              <a:rPr lang="en-US" sz="2400" dirty="0">
                <a:solidFill>
                  <a:schemeClr val="tx2"/>
                </a:solidFill>
                <a:latin typeface="Avenir Next LT Pro" panose="020B0504020202020204" pitchFamily="34" charset="0"/>
              </a:rPr>
              <a:t>Top contact signs the agreement</a:t>
            </a:r>
          </a:p>
        </p:txBody>
      </p:sp>
      <p:sp>
        <p:nvSpPr>
          <p:cNvPr id="2" name="TextBox 1">
            <a:extLst>
              <a:ext uri="{FF2B5EF4-FFF2-40B4-BE49-F238E27FC236}">
                <a16:creationId xmlns:a16="http://schemas.microsoft.com/office/drawing/2014/main" id="{9A2B2F33-EDC9-5ADC-6DC2-F167928D0596}"/>
              </a:ext>
            </a:extLst>
          </p:cNvPr>
          <p:cNvSpPr txBox="1"/>
          <p:nvPr/>
        </p:nvSpPr>
        <p:spPr>
          <a:xfrm>
            <a:off x="7726796" y="1219127"/>
            <a:ext cx="3627211" cy="584775"/>
          </a:xfrm>
          <a:prstGeom prst="rect">
            <a:avLst/>
          </a:prstGeom>
          <a:noFill/>
        </p:spPr>
        <p:txBody>
          <a:bodyPr wrap="none" rtlCol="0">
            <a:spAutoFit/>
          </a:bodyPr>
          <a:lstStyle/>
          <a:p>
            <a:r>
              <a:rPr lang="en-US" sz="3200" b="1" dirty="0">
                <a:latin typeface="Avenir Next LT Pro" panose="020B0504020202020204" pitchFamily="34" charset="0"/>
              </a:rPr>
              <a:t>Grant Agreement</a:t>
            </a:r>
          </a:p>
        </p:txBody>
      </p:sp>
      <p:cxnSp>
        <p:nvCxnSpPr>
          <p:cNvPr id="6" name="Straight Arrow Connector 5">
            <a:extLst>
              <a:ext uri="{FF2B5EF4-FFF2-40B4-BE49-F238E27FC236}">
                <a16:creationId xmlns:a16="http://schemas.microsoft.com/office/drawing/2014/main" id="{FB36F6C6-7118-26BE-5032-92763B7EF999}"/>
              </a:ext>
            </a:extLst>
          </p:cNvPr>
          <p:cNvCxnSpPr>
            <a:cxnSpLocks/>
          </p:cNvCxnSpPr>
          <p:nvPr/>
        </p:nvCxnSpPr>
        <p:spPr>
          <a:xfrm flipH="1">
            <a:off x="6847909" y="3107440"/>
            <a:ext cx="262954" cy="0"/>
          </a:xfrm>
          <a:prstGeom prst="straightConnector1">
            <a:avLst/>
          </a:prstGeom>
          <a:ln>
            <a:solidFill>
              <a:srgbClr val="C00000"/>
            </a:solidFill>
            <a:tailEnd type="triangle"/>
          </a:ln>
        </p:spPr>
        <p:style>
          <a:lnRef idx="2">
            <a:schemeClr val="accent5"/>
          </a:lnRef>
          <a:fillRef idx="0">
            <a:schemeClr val="accent5"/>
          </a:fillRef>
          <a:effectRef idx="1">
            <a:schemeClr val="accent5"/>
          </a:effectRef>
          <a:fontRef idx="minor">
            <a:schemeClr val="tx1"/>
          </a:fontRef>
        </p:style>
      </p:cxnSp>
      <p:cxnSp>
        <p:nvCxnSpPr>
          <p:cNvPr id="10" name="Straight Arrow Connector 9">
            <a:extLst>
              <a:ext uri="{FF2B5EF4-FFF2-40B4-BE49-F238E27FC236}">
                <a16:creationId xmlns:a16="http://schemas.microsoft.com/office/drawing/2014/main" id="{D30FC92F-C507-AA92-B752-304AC674634B}"/>
              </a:ext>
            </a:extLst>
          </p:cNvPr>
          <p:cNvCxnSpPr>
            <a:cxnSpLocks/>
          </p:cNvCxnSpPr>
          <p:nvPr/>
        </p:nvCxnSpPr>
        <p:spPr>
          <a:xfrm flipH="1">
            <a:off x="6847909" y="3602740"/>
            <a:ext cx="262954" cy="0"/>
          </a:xfrm>
          <a:prstGeom prst="straightConnector1">
            <a:avLst/>
          </a:prstGeom>
          <a:ln>
            <a:solidFill>
              <a:srgbClr val="0070C0"/>
            </a:solidFill>
            <a:tailEnd type="triangle"/>
          </a:ln>
        </p:spPr>
        <p:style>
          <a:lnRef idx="2">
            <a:schemeClr val="accent5"/>
          </a:lnRef>
          <a:fillRef idx="0">
            <a:schemeClr val="accent5"/>
          </a:fillRef>
          <a:effectRef idx="1">
            <a:schemeClr val="accent5"/>
          </a:effectRef>
          <a:fontRef idx="minor">
            <a:schemeClr val="tx1"/>
          </a:fontRef>
        </p:style>
      </p:cxnSp>
      <p:cxnSp>
        <p:nvCxnSpPr>
          <p:cNvPr id="11" name="Straight Arrow Connector 10">
            <a:extLst>
              <a:ext uri="{FF2B5EF4-FFF2-40B4-BE49-F238E27FC236}">
                <a16:creationId xmlns:a16="http://schemas.microsoft.com/office/drawing/2014/main" id="{B1E9B27D-2327-2511-EA50-AFB23714616F}"/>
              </a:ext>
            </a:extLst>
          </p:cNvPr>
          <p:cNvCxnSpPr>
            <a:cxnSpLocks/>
          </p:cNvCxnSpPr>
          <p:nvPr/>
        </p:nvCxnSpPr>
        <p:spPr>
          <a:xfrm flipH="1">
            <a:off x="6847909" y="4758440"/>
            <a:ext cx="262954" cy="1705860"/>
          </a:xfrm>
          <a:prstGeom prst="straightConnector1">
            <a:avLst/>
          </a:prstGeom>
          <a:ln>
            <a:solidFill>
              <a:srgbClr val="E69F00"/>
            </a:solidFill>
            <a:tailEnd type="triangle"/>
          </a:ln>
        </p:spPr>
        <p:style>
          <a:lnRef idx="2">
            <a:schemeClr val="accent5"/>
          </a:lnRef>
          <a:fillRef idx="0">
            <a:schemeClr val="accent5"/>
          </a:fillRef>
          <a:effectRef idx="1">
            <a:schemeClr val="accent5"/>
          </a:effectRef>
          <a:fontRef idx="minor">
            <a:schemeClr val="tx1"/>
          </a:fontRef>
        </p:style>
      </p:cxnSp>
    </p:spTree>
    <p:extLst>
      <p:ext uri="{BB962C8B-B14F-4D97-AF65-F5344CB8AC3E}">
        <p14:creationId xmlns:p14="http://schemas.microsoft.com/office/powerpoint/2010/main" val="2033504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build="allAtOnce"/>
      <p:bldP spid="27" grpId="0" build="allAtOnce"/>
      <p:bldP spid="28" grpId="0" animBg="1"/>
      <p:bldP spid="35" grpId="0" build="allAtOnce"/>
      <p:bldP spid="36" grpId="0" build="allAtOnce"/>
      <p:bldP spid="37" grpId="0" animBg="1"/>
      <p:bldP spid="3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AI-generated content may be incorrect.">
            <a:extLst>
              <a:ext uri="{FF2B5EF4-FFF2-40B4-BE49-F238E27FC236}">
                <a16:creationId xmlns:a16="http://schemas.microsoft.com/office/drawing/2014/main" id="{95896E90-C85F-A141-AE20-934E8B3FF8FD}"/>
              </a:ext>
            </a:extLst>
          </p:cNvPr>
          <p:cNvPicPr>
            <a:picLocks noChangeAspect="1"/>
          </p:cNvPicPr>
          <p:nvPr/>
        </p:nvPicPr>
        <p:blipFill>
          <a:blip r:embed="rId3"/>
          <a:srcRect t="3794" r="19687"/>
          <a:stretch>
            <a:fillRect/>
          </a:stretch>
        </p:blipFill>
        <p:spPr>
          <a:xfrm>
            <a:off x="467680" y="3750867"/>
            <a:ext cx="6090663" cy="2598369"/>
          </a:xfrm>
          <a:prstGeom prst="rect">
            <a:avLst/>
          </a:prstGeom>
          <a:ln>
            <a:solidFill>
              <a:schemeClr val="bg2">
                <a:lumMod val="75000"/>
              </a:schemeClr>
            </a:solidFill>
          </a:ln>
        </p:spPr>
      </p:pic>
      <p:pic>
        <p:nvPicPr>
          <p:cNvPr id="5" name="Picture 4" descr="Table&#10;&#10;AI-generated content may be incorrect.">
            <a:extLst>
              <a:ext uri="{FF2B5EF4-FFF2-40B4-BE49-F238E27FC236}">
                <a16:creationId xmlns:a16="http://schemas.microsoft.com/office/drawing/2014/main" id="{CB12DFDF-D6CA-3117-E53D-24FFD0434ABD}"/>
              </a:ext>
            </a:extLst>
          </p:cNvPr>
          <p:cNvPicPr>
            <a:picLocks noChangeAspect="1"/>
          </p:cNvPicPr>
          <p:nvPr/>
        </p:nvPicPr>
        <p:blipFill>
          <a:blip r:embed="rId4"/>
          <a:srcRect r="19017"/>
          <a:stretch>
            <a:fillRect/>
          </a:stretch>
        </p:blipFill>
        <p:spPr>
          <a:xfrm>
            <a:off x="467680" y="691660"/>
            <a:ext cx="6372581" cy="2162734"/>
          </a:xfrm>
          <a:prstGeom prst="rect">
            <a:avLst/>
          </a:prstGeom>
          <a:ln>
            <a:solidFill>
              <a:schemeClr val="bg2">
                <a:lumMod val="75000"/>
              </a:schemeClr>
            </a:solidFill>
          </a:ln>
        </p:spPr>
      </p:pic>
      <p:sp>
        <p:nvSpPr>
          <p:cNvPr id="6" name="Rectangle 5">
            <a:extLst>
              <a:ext uri="{FF2B5EF4-FFF2-40B4-BE49-F238E27FC236}">
                <a16:creationId xmlns:a16="http://schemas.microsoft.com/office/drawing/2014/main" id="{EEBCBB5F-6C19-8BA3-02C1-751896DE6C84}"/>
              </a:ext>
            </a:extLst>
          </p:cNvPr>
          <p:cNvSpPr/>
          <p:nvPr/>
        </p:nvSpPr>
        <p:spPr>
          <a:xfrm>
            <a:off x="517870" y="1740309"/>
            <a:ext cx="6322391" cy="641685"/>
          </a:xfrm>
          <a:prstGeom prst="rect">
            <a:avLst/>
          </a:prstGeom>
          <a:solidFill>
            <a:srgbClr val="C00000">
              <a:alpha val="10196"/>
            </a:srgbClr>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0B3B9E0-38C4-1F08-5601-48C67A4258CE}"/>
              </a:ext>
            </a:extLst>
          </p:cNvPr>
          <p:cNvSpPr/>
          <p:nvPr/>
        </p:nvSpPr>
        <p:spPr>
          <a:xfrm>
            <a:off x="683926" y="5846929"/>
            <a:ext cx="3418173" cy="210971"/>
          </a:xfrm>
          <a:prstGeom prst="rect">
            <a:avLst/>
          </a:prstGeom>
          <a:solidFill>
            <a:srgbClr val="C00000">
              <a:alpha val="10196"/>
            </a:srgbClr>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FE02C5C-B868-8E31-5A08-EB9388F37609}"/>
              </a:ext>
            </a:extLst>
          </p:cNvPr>
          <p:cNvSpPr txBox="1"/>
          <p:nvPr/>
        </p:nvSpPr>
        <p:spPr>
          <a:xfrm>
            <a:off x="7203757" y="2013228"/>
            <a:ext cx="4673287" cy="4278094"/>
          </a:xfrm>
          <a:prstGeom prst="rect">
            <a:avLst/>
          </a:prstGeom>
          <a:noFill/>
        </p:spPr>
        <p:txBody>
          <a:bodyPr wrap="square" rtlCol="0">
            <a:spAutoFit/>
          </a:bodyPr>
          <a:lstStyle/>
          <a:p>
            <a:pPr marL="457200" indent="-457200">
              <a:spcAft>
                <a:spcPts val="1200"/>
              </a:spcAft>
              <a:buFont typeface="Arial" panose="020B0604020202020204" pitchFamily="34" charset="0"/>
              <a:buChar char="•"/>
            </a:pPr>
            <a:r>
              <a:rPr lang="en-US" sz="2800" dirty="0">
                <a:solidFill>
                  <a:schemeClr val="tx2"/>
                </a:solidFill>
                <a:latin typeface="Avenir Next LT Pro" panose="020B0504020202020204" pitchFamily="34" charset="0"/>
              </a:rPr>
              <a:t>We can only reimburse expenses that occur within your Project Term.</a:t>
            </a:r>
          </a:p>
          <a:p>
            <a:pPr marL="457200" indent="-457200">
              <a:spcAft>
                <a:spcPts val="1200"/>
              </a:spcAft>
              <a:buFont typeface="Arial" panose="020B0604020202020204" pitchFamily="34" charset="0"/>
              <a:buChar char="•"/>
            </a:pPr>
            <a:r>
              <a:rPr lang="en-US" sz="2800" dirty="0">
                <a:solidFill>
                  <a:schemeClr val="tx2"/>
                </a:solidFill>
                <a:latin typeface="Avenir Next LT Pro" panose="020B0504020202020204" pitchFamily="34" charset="0"/>
              </a:rPr>
              <a:t>Do not incur expenses on this grant until the project start date.</a:t>
            </a:r>
          </a:p>
          <a:p>
            <a:pPr marL="457200" indent="-457200">
              <a:buFont typeface="Arial" panose="020B0604020202020204" pitchFamily="34" charset="0"/>
              <a:buChar char="•"/>
            </a:pPr>
            <a:r>
              <a:rPr lang="en-US" sz="2800" dirty="0">
                <a:solidFill>
                  <a:schemeClr val="tx2"/>
                </a:solidFill>
                <a:latin typeface="Avenir Next LT Pro" panose="020B0504020202020204" pitchFamily="34" charset="0"/>
              </a:rPr>
              <a:t>Do not incur expenses past your grant end date.</a:t>
            </a:r>
          </a:p>
        </p:txBody>
      </p:sp>
      <p:sp>
        <p:nvSpPr>
          <p:cNvPr id="9" name="TextBox 8">
            <a:extLst>
              <a:ext uri="{FF2B5EF4-FFF2-40B4-BE49-F238E27FC236}">
                <a16:creationId xmlns:a16="http://schemas.microsoft.com/office/drawing/2014/main" id="{C9FC6482-DB86-11A4-3AB6-B6FD4CF68654}"/>
              </a:ext>
            </a:extLst>
          </p:cNvPr>
          <p:cNvSpPr txBox="1"/>
          <p:nvPr/>
        </p:nvSpPr>
        <p:spPr>
          <a:xfrm>
            <a:off x="616598" y="288038"/>
            <a:ext cx="3140732" cy="369332"/>
          </a:xfrm>
          <a:prstGeom prst="rect">
            <a:avLst/>
          </a:prstGeom>
          <a:noFill/>
        </p:spPr>
        <p:txBody>
          <a:bodyPr wrap="none" rtlCol="0">
            <a:spAutoFit/>
          </a:bodyPr>
          <a:lstStyle/>
          <a:p>
            <a:r>
              <a:rPr lang="en-US" dirty="0">
                <a:latin typeface="Avenir Next LT Pro" panose="020B0504020202020204" pitchFamily="34" charset="0"/>
              </a:rPr>
              <a:t>1</a:t>
            </a:r>
            <a:r>
              <a:rPr lang="en-US" baseline="30000" dirty="0">
                <a:latin typeface="Avenir Next LT Pro" panose="020B0504020202020204" pitchFamily="34" charset="0"/>
              </a:rPr>
              <a:t>st</a:t>
            </a:r>
            <a:r>
              <a:rPr lang="en-US" dirty="0">
                <a:latin typeface="Avenir Next LT Pro" panose="020B0504020202020204" pitchFamily="34" charset="0"/>
              </a:rPr>
              <a:t> page of grant agreement</a:t>
            </a:r>
          </a:p>
        </p:txBody>
      </p:sp>
      <p:sp>
        <p:nvSpPr>
          <p:cNvPr id="10" name="TextBox 9">
            <a:extLst>
              <a:ext uri="{FF2B5EF4-FFF2-40B4-BE49-F238E27FC236}">
                <a16:creationId xmlns:a16="http://schemas.microsoft.com/office/drawing/2014/main" id="{0A2862FF-8D90-7E31-75C4-FA19A8DC854A}"/>
              </a:ext>
            </a:extLst>
          </p:cNvPr>
          <p:cNvSpPr txBox="1"/>
          <p:nvPr/>
        </p:nvSpPr>
        <p:spPr>
          <a:xfrm>
            <a:off x="616598" y="3381535"/>
            <a:ext cx="3174843" cy="369332"/>
          </a:xfrm>
          <a:prstGeom prst="rect">
            <a:avLst/>
          </a:prstGeom>
          <a:noFill/>
        </p:spPr>
        <p:txBody>
          <a:bodyPr wrap="none" rtlCol="0">
            <a:spAutoFit/>
          </a:bodyPr>
          <a:lstStyle/>
          <a:p>
            <a:r>
              <a:rPr lang="en-US" dirty="0">
                <a:latin typeface="Avenir Next LT Pro" panose="020B0504020202020204" pitchFamily="34" charset="0"/>
              </a:rPr>
              <a:t>3</a:t>
            </a:r>
            <a:r>
              <a:rPr lang="en-US" baseline="30000" dirty="0">
                <a:latin typeface="Avenir Next LT Pro" panose="020B0504020202020204" pitchFamily="34" charset="0"/>
              </a:rPr>
              <a:t>rd</a:t>
            </a:r>
            <a:r>
              <a:rPr lang="en-US" dirty="0">
                <a:latin typeface="Avenir Next LT Pro" panose="020B0504020202020204" pitchFamily="34" charset="0"/>
              </a:rPr>
              <a:t> page of grant agreement</a:t>
            </a:r>
          </a:p>
        </p:txBody>
      </p:sp>
      <p:sp>
        <p:nvSpPr>
          <p:cNvPr id="11" name="TextBox 10">
            <a:extLst>
              <a:ext uri="{FF2B5EF4-FFF2-40B4-BE49-F238E27FC236}">
                <a16:creationId xmlns:a16="http://schemas.microsoft.com/office/drawing/2014/main" id="{EFF2A8E2-51DD-D9B4-4266-F77892B3F5EB}"/>
              </a:ext>
            </a:extLst>
          </p:cNvPr>
          <p:cNvSpPr txBox="1"/>
          <p:nvPr/>
        </p:nvSpPr>
        <p:spPr>
          <a:xfrm>
            <a:off x="7726796" y="1219127"/>
            <a:ext cx="3627211" cy="584775"/>
          </a:xfrm>
          <a:prstGeom prst="rect">
            <a:avLst/>
          </a:prstGeom>
          <a:noFill/>
        </p:spPr>
        <p:txBody>
          <a:bodyPr wrap="none" rtlCol="0">
            <a:spAutoFit/>
          </a:bodyPr>
          <a:lstStyle/>
          <a:p>
            <a:r>
              <a:rPr lang="en-US" sz="3200" b="1" dirty="0">
                <a:latin typeface="Avenir Next LT Pro" panose="020B0504020202020204" pitchFamily="34" charset="0"/>
              </a:rPr>
              <a:t>Grant Agreement</a:t>
            </a:r>
          </a:p>
        </p:txBody>
      </p:sp>
    </p:spTree>
    <p:extLst>
      <p:ext uri="{BB962C8B-B14F-4D97-AF65-F5344CB8AC3E}">
        <p14:creationId xmlns:p14="http://schemas.microsoft.com/office/powerpoint/2010/main" val="1161732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DB0A25-6B42-A89B-C197-0858A06986C2}"/>
              </a:ext>
            </a:extLst>
          </p:cNvPr>
          <p:cNvPicPr>
            <a:picLocks noChangeAspect="1"/>
          </p:cNvPicPr>
          <p:nvPr/>
        </p:nvPicPr>
        <p:blipFill>
          <a:blip r:embed="rId3"/>
          <a:stretch>
            <a:fillRect/>
          </a:stretch>
        </p:blipFill>
        <p:spPr>
          <a:xfrm>
            <a:off x="0" y="546575"/>
            <a:ext cx="6970046" cy="5764850"/>
          </a:xfrm>
          <a:prstGeom prst="rect">
            <a:avLst/>
          </a:prstGeom>
        </p:spPr>
      </p:pic>
      <p:sp>
        <p:nvSpPr>
          <p:cNvPr id="2" name="Rectangle 1">
            <a:extLst>
              <a:ext uri="{FF2B5EF4-FFF2-40B4-BE49-F238E27FC236}">
                <a16:creationId xmlns:a16="http://schemas.microsoft.com/office/drawing/2014/main" id="{D9013129-194E-CAA8-781B-0FCF546F7D7B}"/>
              </a:ext>
            </a:extLst>
          </p:cNvPr>
          <p:cNvSpPr/>
          <p:nvPr/>
        </p:nvSpPr>
        <p:spPr>
          <a:xfrm>
            <a:off x="581614" y="4847384"/>
            <a:ext cx="6089195" cy="1365525"/>
          </a:xfrm>
          <a:prstGeom prst="rect">
            <a:avLst/>
          </a:prstGeom>
          <a:solidFill>
            <a:srgbClr val="C00000">
              <a:alpha val="10196"/>
            </a:srgbClr>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B60043C-CB73-B3BE-D6B7-12FF1AD49869}"/>
              </a:ext>
            </a:extLst>
          </p:cNvPr>
          <p:cNvSpPr txBox="1"/>
          <p:nvPr/>
        </p:nvSpPr>
        <p:spPr>
          <a:xfrm>
            <a:off x="7216562" y="2127071"/>
            <a:ext cx="4647678" cy="3847207"/>
          </a:xfrm>
          <a:prstGeom prst="rect">
            <a:avLst/>
          </a:prstGeom>
          <a:noFill/>
        </p:spPr>
        <p:txBody>
          <a:bodyPr wrap="square" rtlCol="0">
            <a:spAutoFit/>
          </a:bodyPr>
          <a:lstStyle/>
          <a:p>
            <a:pPr marL="457200" indent="-457200">
              <a:spcAft>
                <a:spcPts val="1200"/>
              </a:spcAft>
              <a:buFont typeface="Arial" panose="020B0604020202020204" pitchFamily="34" charset="0"/>
              <a:buChar char="•"/>
            </a:pPr>
            <a:r>
              <a:rPr lang="en-US" sz="2800" dirty="0">
                <a:solidFill>
                  <a:schemeClr val="tx2"/>
                </a:solidFill>
                <a:latin typeface="Avenir Next LT Pro" panose="020B0504020202020204" pitchFamily="34" charset="0"/>
              </a:rPr>
              <a:t>We can only reimburse what’s in your grant budget.</a:t>
            </a:r>
          </a:p>
          <a:p>
            <a:pPr marL="457200" indent="-457200">
              <a:spcAft>
                <a:spcPts val="1200"/>
              </a:spcAft>
              <a:buFont typeface="Arial" panose="020B0604020202020204" pitchFamily="34" charset="0"/>
              <a:buChar char="•"/>
            </a:pPr>
            <a:r>
              <a:rPr lang="en-US" sz="2800" dirty="0">
                <a:solidFill>
                  <a:schemeClr val="tx2"/>
                </a:solidFill>
                <a:latin typeface="Avenir Next LT Pro" panose="020B0504020202020204" pitchFamily="34" charset="0"/>
              </a:rPr>
              <a:t>If you think you may need budget changes, </a:t>
            </a:r>
            <a:r>
              <a:rPr lang="en-US" sz="2800" b="1" dirty="0">
                <a:solidFill>
                  <a:schemeClr val="tx2"/>
                </a:solidFill>
                <a:latin typeface="Avenir Next LT Pro" panose="020B0504020202020204" pitchFamily="34" charset="0"/>
              </a:rPr>
              <a:t>reach out to me first.</a:t>
            </a:r>
          </a:p>
          <a:p>
            <a:pPr marL="457200" indent="-457200">
              <a:buFont typeface="Arial" panose="020B0604020202020204" pitchFamily="34" charset="0"/>
              <a:buChar char="•"/>
            </a:pPr>
            <a:r>
              <a:rPr lang="en-US" sz="2800" dirty="0">
                <a:solidFill>
                  <a:schemeClr val="tx2"/>
                </a:solidFill>
                <a:latin typeface="Avenir Next LT Pro" panose="020B0504020202020204" pitchFamily="34" charset="0"/>
              </a:rPr>
              <a:t>Any changes need to be pre-approved in writing.</a:t>
            </a:r>
          </a:p>
        </p:txBody>
      </p:sp>
      <p:sp>
        <p:nvSpPr>
          <p:cNvPr id="5" name="TextBox 4">
            <a:extLst>
              <a:ext uri="{FF2B5EF4-FFF2-40B4-BE49-F238E27FC236}">
                <a16:creationId xmlns:a16="http://schemas.microsoft.com/office/drawing/2014/main" id="{7D148B90-F0E4-A14E-C01E-62EF72ED9E41}"/>
              </a:ext>
            </a:extLst>
          </p:cNvPr>
          <p:cNvSpPr txBox="1"/>
          <p:nvPr/>
        </p:nvSpPr>
        <p:spPr>
          <a:xfrm>
            <a:off x="7726796" y="1219127"/>
            <a:ext cx="3627211" cy="584775"/>
          </a:xfrm>
          <a:prstGeom prst="rect">
            <a:avLst/>
          </a:prstGeom>
          <a:noFill/>
        </p:spPr>
        <p:txBody>
          <a:bodyPr wrap="none" rtlCol="0">
            <a:spAutoFit/>
          </a:bodyPr>
          <a:lstStyle/>
          <a:p>
            <a:r>
              <a:rPr lang="en-US" sz="3200" b="1" dirty="0">
                <a:latin typeface="Avenir Next LT Pro" panose="020B0504020202020204" pitchFamily="34" charset="0"/>
              </a:rPr>
              <a:t>Grant Agreement</a:t>
            </a:r>
          </a:p>
        </p:txBody>
      </p:sp>
    </p:spTree>
    <p:extLst>
      <p:ext uri="{BB962C8B-B14F-4D97-AF65-F5344CB8AC3E}">
        <p14:creationId xmlns:p14="http://schemas.microsoft.com/office/powerpoint/2010/main" val="2088712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4815</TotalTime>
  <Words>8170</Words>
  <Application>Microsoft Office PowerPoint</Application>
  <PresentationFormat>Widescreen</PresentationFormat>
  <Paragraphs>412</Paragraphs>
  <Slides>63</Slides>
  <Notes>63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63</vt:i4>
      </vt:variant>
    </vt:vector>
  </HeadingPairs>
  <TitlesOfParts>
    <vt:vector size="69" baseType="lpstr">
      <vt:lpstr>Aptos</vt:lpstr>
      <vt:lpstr>Aptos Display</vt:lpstr>
      <vt:lpstr>Arial</vt:lpstr>
      <vt:lpstr>Avenir Next LT Pro</vt:lpstr>
      <vt:lpstr>Calibri</vt:lpstr>
      <vt:lpstr>Office Theme</vt:lpstr>
      <vt:lpstr>Whale Tail Grantee Orientation  Jessica Lie, Jessica.Lie@coastal.ca.gov   Annie Kohut Frankel, Annie.Frankel@coastal.ca.gov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Grant changes</vt:lpstr>
      <vt:lpstr>Extending Grant End Date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Invoicing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Stipends Documentation</vt:lpstr>
      <vt:lpstr>Receiving Payment</vt:lpstr>
      <vt:lpstr>PowerPoint Presentation</vt:lpstr>
      <vt:lpstr>PowerPoint Presentation</vt:lpstr>
      <vt:lpstr>Advance Payments</vt:lpstr>
      <vt:lpstr>PowerPoint Presentation</vt:lpstr>
      <vt:lpstr>PowerPoint Presentation</vt:lpstr>
      <vt:lpstr>Grant Budget Changes</vt:lpstr>
      <vt:lpstr>PowerPoint Presentation</vt:lpstr>
      <vt:lpstr>PowerPoint Presentation</vt:lpstr>
      <vt:lpstr>PowerPoint Presentation</vt:lpstr>
      <vt:lpstr>PowerPoint Presentation</vt:lpstr>
      <vt:lpstr>PowerPoint Presentation</vt:lpstr>
      <vt:lpstr>PowerPoint Presentation</vt:lpstr>
      <vt:lpstr>Final Report</vt:lpstr>
      <vt:lpstr>Final Report</vt:lpstr>
      <vt:lpstr>Final Report</vt:lpstr>
      <vt:lpstr>Final Report</vt:lpstr>
      <vt:lpstr>PowerPoint Presentation</vt:lpstr>
      <vt:lpstr>PowerPoint Presentation</vt:lpstr>
      <vt:lpstr>PowerPoint Presentation</vt:lpstr>
      <vt:lpstr>Funding Credit</vt:lpstr>
      <vt:lpstr>PowerPoint Presentation</vt:lpstr>
      <vt:lpstr>PowerPoint Presentation</vt:lpstr>
      <vt:lpstr>PowerPoint Presentation</vt:lpstr>
      <vt:lpstr>Justice Outside Trainings</vt:lpstr>
      <vt:lpstr>Tips from Past Grantees</vt:lpstr>
      <vt:lpstr>Tips from Past Grantees</vt:lpstr>
      <vt:lpstr>Tips from Past Grantees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Annie Kohut Frankel  Contact me at: Annie.Frankel@coastal.ca.gov</dc:title>
  <dc:creator>Frankel, Annie@Coastal</dc:creator>
  <cp:lastModifiedBy>Lie, Jessica@Coastal</cp:lastModifiedBy>
  <cp:revision>172</cp:revision>
  <dcterms:created xsi:type="dcterms:W3CDTF">2023-03-03T00:19:34Z</dcterms:created>
  <dcterms:modified xsi:type="dcterms:W3CDTF">2026-05-20T21:33:06Z</dcterms:modified>
</cp:coreProperties>
</file>